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8" r:id="rId4"/>
    <p:sldMasterId id="2147483819" r:id="rId5"/>
  </p:sldMasterIdLst>
  <p:notesMasterIdLst>
    <p:notesMasterId r:id="rId48"/>
  </p:notesMasterIdLst>
  <p:handoutMasterIdLst>
    <p:handoutMasterId r:id="rId49"/>
  </p:handoutMasterIdLst>
  <p:sldIdLst>
    <p:sldId id="1129" r:id="rId6"/>
    <p:sldId id="1370" r:id="rId7"/>
    <p:sldId id="1300" r:id="rId8"/>
    <p:sldId id="1301" r:id="rId9"/>
    <p:sldId id="1347" r:id="rId10"/>
    <p:sldId id="1348" r:id="rId11"/>
    <p:sldId id="1349" r:id="rId12"/>
    <p:sldId id="1350" r:id="rId13"/>
    <p:sldId id="1351" r:id="rId14"/>
    <p:sldId id="1352" r:id="rId15"/>
    <p:sldId id="1353" r:id="rId16"/>
    <p:sldId id="1354" r:id="rId17"/>
    <p:sldId id="1355" r:id="rId18"/>
    <p:sldId id="1356" r:id="rId19"/>
    <p:sldId id="1302" r:id="rId20"/>
    <p:sldId id="1303" r:id="rId21"/>
    <p:sldId id="1304" r:id="rId22"/>
    <p:sldId id="1305" r:id="rId23"/>
    <p:sldId id="1306" r:id="rId24"/>
    <p:sldId id="1307" r:id="rId25"/>
    <p:sldId id="1308" r:id="rId26"/>
    <p:sldId id="1309" r:id="rId27"/>
    <p:sldId id="1343" r:id="rId28"/>
    <p:sldId id="1344" r:id="rId29"/>
    <p:sldId id="1345" r:id="rId30"/>
    <p:sldId id="1346" r:id="rId31"/>
    <p:sldId id="1371" r:id="rId32"/>
    <p:sldId id="1373" r:id="rId33"/>
    <p:sldId id="1374" r:id="rId34"/>
    <p:sldId id="1376" r:id="rId35"/>
    <p:sldId id="1375" r:id="rId36"/>
    <p:sldId id="1377" r:id="rId37"/>
    <p:sldId id="1380" r:id="rId38"/>
    <p:sldId id="1378" r:id="rId39"/>
    <p:sldId id="260" r:id="rId40"/>
    <p:sldId id="1379" r:id="rId41"/>
    <p:sldId id="259" r:id="rId42"/>
    <p:sldId id="1336" r:id="rId43"/>
    <p:sldId id="1127" r:id="rId44"/>
    <p:sldId id="952" r:id="rId45"/>
    <p:sldId id="1065" r:id="rId46"/>
    <p:sldId id="110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nifer League" initials="JL" lastIdx="6" clrIdx="0">
    <p:extLst/>
  </p:cmAuthor>
  <p:cmAuthor id="2" name="Leslie Hubertus" initials="LH" lastIdx="1" clrIdx="1">
    <p:extLst>
      <p:ext uri="{19B8F6BF-5375-455C-9EA6-DF929625EA0E}">
        <p15:presenceInfo xmlns:p15="http://schemas.microsoft.com/office/powerpoint/2012/main" userId="Leslie Hubert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4002B"/>
    <a:srgbClr val="D60000"/>
    <a:srgbClr val="EE7674"/>
    <a:srgbClr val="EE393A"/>
    <a:srgbClr val="DA1F1E"/>
    <a:srgbClr val="323B46"/>
    <a:srgbClr val="ECEDEF"/>
    <a:srgbClr val="E55D5B"/>
    <a:srgbClr val="DAD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4C1A8A3-306A-4EB7-A6B1-4F7E0EB9C5D6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9" autoAdjust="0"/>
    <p:restoredTop sz="96271" autoAdjust="0"/>
  </p:normalViewPr>
  <p:slideViewPr>
    <p:cSldViewPr snapToGrid="0" showGuides="1">
      <p:cViewPr varScale="1">
        <p:scale>
          <a:sx n="110" d="100"/>
          <a:sy n="110" d="100"/>
        </p:scale>
        <p:origin x="672" y="184"/>
      </p:cViewPr>
      <p:guideLst/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3" d="100"/>
        <a:sy n="63" d="100"/>
      </p:scale>
      <p:origin x="0" y="-1512"/>
    </p:cViewPr>
  </p:sorterViewPr>
  <p:notesViewPr>
    <p:cSldViewPr snapToGrid="0" showGuides="1">
      <p:cViewPr varScale="1">
        <p:scale>
          <a:sx n="88" d="100"/>
          <a:sy n="88" d="100"/>
        </p:scale>
        <p:origin x="38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CCD72-8AE1-4C05-9C5F-14F19EA16EE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5643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6CB99C2-7E86-4181-A534-A867C620D293}" type="datetimeFigureOut">
              <a:rPr lang="en-US" smtClean="0"/>
              <a:pPr/>
              <a:t>8/10/18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8BA17A2C-01D8-4C3B-BAC4-10BA82BB3F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3012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811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50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28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en-US" sz="1200" dirty="0"/>
              <a:t>Partner User accesses an application on the partner network.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200" dirty="0"/>
              <a:t>User authenticates with AD in the partner network.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200" dirty="0"/>
              <a:t>User starts using the partner application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200" dirty="0"/>
              <a:t>Now the partner application needs to update an information on the enterprise resource on behalf of the partner user, for example updating the inventory/pricing information of the items supplied by the partner. Partner application authenticates the application with the APM AS hosted in the enterprise network using the </a:t>
            </a:r>
            <a:r>
              <a:rPr lang="en-US" sz="1200" i="1" dirty="0"/>
              <a:t>user password credential grant</a:t>
            </a:r>
            <a:r>
              <a:rPr lang="en-US" sz="1200" dirty="0"/>
              <a:t> by sending the credentials created for the partner. Upon successful authentication, an access token is returned to the partner application.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200" dirty="0"/>
              <a:t>Partner application invokes an API call on the enterprise network using the access token.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200" dirty="0"/>
              <a:t>RS component validates the access token and allows the API call.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A4136-8B0D-4D64-8F5B-630EBC8D67B3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044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32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82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58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E4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7" name="Title 5"/>
          <p:cNvSpPr>
            <a:spLocks noGrp="1"/>
          </p:cNvSpPr>
          <p:nvPr>
            <p:ph type="title" hasCustomPrompt="1"/>
          </p:nvPr>
        </p:nvSpPr>
        <p:spPr>
          <a:xfrm>
            <a:off x="1409700" y="2743200"/>
            <a:ext cx="9372600" cy="1371600"/>
          </a:xfrm>
        </p:spPr>
        <p:txBody>
          <a:bodyPr vert="horz" lIns="155448" tIns="155448" rIns="155448" bIns="155448" rtlCol="0" anchor="b" anchorCtr="0">
            <a:noAutofit/>
          </a:bodyPr>
          <a:lstStyle>
            <a:lvl1pPr algn="ctr">
              <a:defRPr lang="en-US" sz="6600" cap="all" spc="-200" baseline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844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09700" y="2414016"/>
            <a:ext cx="9372600" cy="1371600"/>
          </a:xfrm>
        </p:spPr>
        <p:txBody>
          <a:bodyPr vert="horz" lIns="155448" tIns="155448" rIns="155448" bIns="155448" rtlCol="0">
            <a:noAutofit/>
          </a:bodyPr>
          <a:lstStyle>
            <a:lvl1pPr algn="ctr">
              <a:defRPr lang="en-US" sz="8000" spc="-200" baseline="0" dirty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75AEF-FB05-004E-851D-2356B980EF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637" y="2669710"/>
            <a:ext cx="10034363" cy="978729"/>
          </a:xfrm>
          <a:noFill/>
        </p:spPr>
        <p:txBody>
          <a:bodyPr vert="horz" wrap="square" lIns="155448" tIns="155448" rIns="155448" bIns="155448" rtlCol="0" anchor="ctr" anchorCtr="0">
            <a:spAutoFit/>
          </a:bodyPr>
          <a:lstStyle>
            <a:lvl1pPr>
              <a:defRPr lang="en-US" sz="4800" spc="-200" dirty="0">
                <a:gradFill>
                  <a:gsLst>
                    <a:gs pos="38043">
                      <a:schemeClr val="tx1"/>
                    </a:gs>
                    <a:gs pos="70000">
                      <a:schemeClr val="tx1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290513" lvl="0" indent="-290513"/>
            <a:r>
              <a:rPr lang="en-US" dirty="0"/>
              <a:t>“Click to edit Master quote slide.”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E84E9-E6C2-994D-8E26-EDF306E0AE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6535D58-3EB4-CD40-B7E5-51D84CB727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8DCCA6-450C-6444-9EA9-305E10DD2B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8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8E1E7D-CF8D-E04C-AB65-12AE289B7D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99EF2D8-6DD4-0648-BC5C-E8789F4DF2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236BBB1-C458-D64F-AAE1-6ED82B1C87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6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67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p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22000"/>
          </a:blip>
          <a:stretch>
            <a:fillRect/>
          </a:stretch>
        </p:blipFill>
        <p:spPr>
          <a:xfrm>
            <a:off x="0" y="311638"/>
            <a:ext cx="12192000" cy="5946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CB8A83-7654-6E4B-BCAA-6983695C4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D23B3DA-828F-1B4C-9987-16306AF862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CC0017D-27B3-7743-A475-34E08CA61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7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End Slid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333F63-AF71-2D45-A10B-E2E1AAFED3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64" y="2102146"/>
            <a:ext cx="2416266" cy="24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7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5 Penultimate Slid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86" y="1998303"/>
            <a:ext cx="3384828" cy="2658194"/>
          </a:xfrm>
          <a:prstGeom prst="rect">
            <a:avLst/>
          </a:prstGeom>
        </p:spPr>
      </p:pic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27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7C3AF339-6757-AB41-BE31-394BBB3EFB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6266051D-20F5-DE45-A1CD-5B957E516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04800" y="1373208"/>
            <a:ext cx="11430000" cy="1809726"/>
          </a:xfrm>
          <a:noFill/>
        </p:spPr>
        <p:txBody>
          <a:bodyPr wrap="square" lIns="155448" tIns="155448" rIns="155448" bIns="155448" rtlCol="0" anchor="b" anchorCtr="0">
            <a:spAutoFit/>
          </a:bodyPr>
          <a:lstStyle>
            <a:lvl1pPr>
              <a:defRPr lang="en-US" sz="5400" b="1" spc="-200" dirty="0">
                <a:solidFill>
                  <a:schemeClr val="tx2"/>
                </a:solidFill>
                <a:ea typeface="+mn-ea"/>
              </a:defRPr>
            </a:lvl1pPr>
          </a:lstStyle>
          <a:p>
            <a:pPr marL="0"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Placeholder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0882F65B-7121-2848-AE5E-5763115B09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286990" y="3644206"/>
            <a:ext cx="11430000" cy="590931"/>
          </a:xfrm>
          <a:noFill/>
        </p:spPr>
        <p:txBody>
          <a:bodyPr wrap="square" lIns="155448" tIns="155448" rIns="155448" bIns="155448" rtlCol="0">
            <a:spAutoFit/>
          </a:bodyPr>
          <a:lstStyle>
            <a:lvl1pPr marL="0" indent="0">
              <a:buFontTx/>
              <a:buNone/>
              <a:defRPr lang="en-US" sz="2000" b="0" spc="-50" baseline="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marL="0" lvl="0"/>
            <a:r>
              <a:rPr lang="en-US" dirty="0"/>
              <a:t>Speaker Name, Job Title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DEFD25-16AD-4A4A-9DDB-625725D93839}"/>
              </a:ext>
            </a:extLst>
          </p:cNvPr>
          <p:cNvSpPr txBox="1"/>
          <p:nvPr userDrawn="1"/>
        </p:nvSpPr>
        <p:spPr bwMode="white">
          <a:xfrm>
            <a:off x="304800" y="3262407"/>
            <a:ext cx="4114800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D15A1107-B011-E540-B23B-C5CA13F79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481512"/>
            <a:ext cx="4775200" cy="579437"/>
          </a:xfrm>
        </p:spPr>
        <p:txBody>
          <a:bodyPr/>
          <a:lstStyle>
            <a:lvl1pPr>
              <a:buNone/>
              <a:defRPr sz="1800" b="0" spc="-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dirty="0"/>
              <a:t>Date Placeholder: Month, Day, Year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129665C-7EAB-804F-8AF2-78CC2E513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90" y="559609"/>
            <a:ext cx="2311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9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219200"/>
            <a:ext cx="11582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35886-CF77-F843-95A1-B388180B2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AC3A1A9-36E8-E14A-994C-113B0BCB20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BCA7E48-4B4E-F34A-B199-D10EA02F0C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1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575AB9-2F6F-0E4F-8BE9-83B378F0B0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4800" y="1373208"/>
            <a:ext cx="11430000" cy="1809726"/>
          </a:xfrm>
          <a:noFill/>
        </p:spPr>
        <p:txBody>
          <a:bodyPr wrap="square" lIns="155448" tIns="155448" rIns="155448" bIns="155448" rtlCol="0" anchor="b" anchorCtr="0">
            <a:spAutoFit/>
          </a:bodyPr>
          <a:lstStyle>
            <a:lvl1pPr>
              <a:defRPr lang="en-US" sz="5400" b="1" spc="-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0"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Placeholder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86990" y="3644206"/>
            <a:ext cx="11430000" cy="590931"/>
          </a:xfrm>
          <a:noFill/>
        </p:spPr>
        <p:txBody>
          <a:bodyPr wrap="square" lIns="155448" tIns="155448" rIns="155448" bIns="155448" rtlCol="0">
            <a:spAutoFit/>
          </a:bodyPr>
          <a:lstStyle>
            <a:lvl1pPr marL="0" indent="0">
              <a:buFontTx/>
              <a:buNone/>
              <a:defRPr lang="en-US" sz="2000" b="0" spc="-50" baseline="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marL="0" lvl="0"/>
            <a:r>
              <a:rPr lang="en-US" dirty="0"/>
              <a:t>Speaker Name, Job Title</a:t>
            </a:r>
          </a:p>
        </p:txBody>
      </p:sp>
      <p:sp>
        <p:nvSpPr>
          <p:cNvPr id="10" name="TextBox 9"/>
          <p:cNvSpPr txBox="1"/>
          <p:nvPr userDrawn="1"/>
        </p:nvSpPr>
        <p:spPr bwMode="white">
          <a:xfrm>
            <a:off x="304800" y="3262407"/>
            <a:ext cx="4114800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481512"/>
            <a:ext cx="4775200" cy="579437"/>
          </a:xfrm>
        </p:spPr>
        <p:txBody>
          <a:bodyPr/>
          <a:lstStyle>
            <a:lvl1pPr>
              <a:buNone/>
              <a:defRPr sz="1800" b="0" spc="-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dirty="0"/>
              <a:t>Date Placeholder: Month, Day, Year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52064C-7AC2-604F-B57E-7B72D08E72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90" y="559609"/>
            <a:ext cx="2311400" cy="43180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800" y="1219200"/>
            <a:ext cx="57150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19800" y="1219200"/>
            <a:ext cx="5867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D70D9-6301-9C42-ADB2-BC10E61C2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67ED75C-0346-794E-BE86-7401407331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2F720DE-5AF0-2746-83F3-841A1585D8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6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solidFill>
                  <a:srgbClr val="E4002B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06A77B-6FF7-5444-95E7-BCEDEE7CD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4F75D2ED-A8E7-1A4C-BD64-B426122DF3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23E6898-9B04-BB49-A914-03FE6A86B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7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1DCDD-06AC-2042-9157-1A73A732E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D94E2203-E334-9D4F-9D0B-7C3961166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4783D91-CE1C-1341-8018-8796F543DB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4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59E38B-BC01-E745-99B2-E65ADDFBB2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462A25F-99CB-B943-A674-3D3EE0913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BA67CB3-5E57-BC4D-9905-0A34453E2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0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E31A6-9ADF-1E4B-B9E9-D900EE4F6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55FA829-9B7A-FF41-8E39-83808E387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5A0614-A10C-C94C-A08C-F345F829B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8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1661DC-A222-FA44-A6FC-5D5292A624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7F59648-6EC7-5B46-B9CD-0B31F327CE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D6C91E0-EA94-6746-A947-AD2555A662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8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 bwMode="invGray">
      <p:bgPr>
        <a:solidFill>
          <a:srgbClr val="E4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423C73-B5B3-3342-AD55-32DB50C48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344AA65B-B6F4-5A4C-8E4A-7A944D1462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2743200"/>
            <a:ext cx="9372600" cy="1371600"/>
          </a:xfrm>
        </p:spPr>
        <p:txBody>
          <a:bodyPr vert="horz" lIns="155448" tIns="155448" rIns="155448" bIns="155448" rtlCol="0" anchor="b" anchorCtr="0">
            <a:noAutofit/>
          </a:bodyPr>
          <a:lstStyle>
            <a:lvl1pPr algn="ctr">
              <a:defRPr lang="en-US" sz="6600" cap="all" spc="-200" baseline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92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 bwMode="inv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9700" y="2414016"/>
            <a:ext cx="9372600" cy="1371600"/>
          </a:xfrm>
        </p:spPr>
        <p:txBody>
          <a:bodyPr vert="horz" lIns="155448" tIns="155448" rIns="155448" bIns="155448" rtlCol="0">
            <a:noAutofit/>
          </a:bodyPr>
          <a:lstStyle>
            <a:lvl1pPr algn="ctr">
              <a:defRPr lang="en-US" sz="8000" spc="-200" baseline="0" dirty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A4588-3CE1-F443-8478-52FD5BB8F6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2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637" y="2669710"/>
            <a:ext cx="10034363" cy="978729"/>
          </a:xfrm>
          <a:noFill/>
        </p:spPr>
        <p:txBody>
          <a:bodyPr vert="horz" wrap="square" lIns="155448" tIns="155448" rIns="155448" bIns="155448" rtlCol="0" anchor="ctr" anchorCtr="0">
            <a:spAutoFit/>
          </a:bodyPr>
          <a:lstStyle>
            <a:lvl1pPr>
              <a:defRPr lang="en-US" sz="4800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290513" lvl="0" indent="-290513"/>
            <a:r>
              <a:rPr lang="en-US" dirty="0"/>
              <a:t>“Click to edit Master quote slide.”</a:t>
            </a:r>
          </a:p>
        </p:txBody>
      </p:sp>
      <p:sp>
        <p:nvSpPr>
          <p:cNvPr id="52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5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816DB-10BD-6A4C-96FC-189BF8BB3D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4AE7B17-F6A2-8D42-BA82-06B5A81243FE}"/>
              </a:ext>
            </a:extLst>
          </p:cNvPr>
          <p:cNvSpPr txBox="1">
            <a:spLocks/>
          </p:cNvSpPr>
          <p:nvPr userDrawn="1"/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F078E9A-E91B-1142-AD77-9373B6C51171}"/>
              </a:ext>
            </a:extLst>
          </p:cNvPr>
          <p:cNvSpPr txBox="1">
            <a:spLocks/>
          </p:cNvSpPr>
          <p:nvPr userDrawn="1"/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1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3841CFA5-C8BD-C540-A40F-E568A0FEE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649C1878-B22A-C644-8799-36ACE4930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7F072-2D15-E941-A405-05968EA2A7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C5FBBA67-8960-7843-A3FD-302C1EF7BA47}"/>
              </a:ext>
            </a:extLst>
          </p:cNvPr>
          <p:cNvSpPr txBox="1">
            <a:spLocks/>
          </p:cNvSpPr>
          <p:nvPr userDrawn="1"/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C186854-8332-FE4C-B8A0-326322E3FD68}"/>
              </a:ext>
            </a:extLst>
          </p:cNvPr>
          <p:cNvSpPr txBox="1">
            <a:spLocks/>
          </p:cNvSpPr>
          <p:nvPr userDrawn="1"/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9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C7FA81-4327-4049-AC8A-F27F889DF6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219200"/>
            <a:ext cx="11582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5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(whit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730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p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bright="74000"/>
          </a:blip>
          <a:stretch>
            <a:fillRect/>
          </a:stretch>
        </p:blipFill>
        <p:spPr bwMode="auto">
          <a:xfrm>
            <a:off x="0" y="328113"/>
            <a:ext cx="12192000" cy="5946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EEACB-4F74-AB46-9797-6CFA720D0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C47A333-C797-794F-AEC1-93E65B9DD6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F5FAD07-7857-AE40-B814-8BABE600D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4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Penultimat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1823A6-812B-DD49-98DE-4249E71BD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64" y="2102146"/>
            <a:ext cx="2416266" cy="24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End Slid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499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800" y="1219200"/>
            <a:ext cx="5715000" cy="4967416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880F5A-F62C-D84D-B940-B3A3F9297A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33622D7-24A0-C448-B86E-9A0F6B6272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EFDCA37-C0BC-2C4D-80E2-07A00D3F76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19800" y="1219200"/>
            <a:ext cx="5867400" cy="4967416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293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Sub Header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349578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30439F-24DE-2A4A-ADD2-D8DD901CF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91095FD-1E3A-D94B-8FFE-6F6583650C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2BF7F91-CCF1-0C4D-BCB3-373E8949EE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778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Sub Header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A4B0CE-176D-524F-B41A-90E4E884E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142029E-225B-B242-932C-1B893DD9B1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AE103861-9ABF-FA4F-9127-E691558C2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9D139-1BA7-D24D-910F-18A35B5C9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03A2186-B4B6-A343-884D-B9B1AB06C7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1F977DF-B51D-3C42-91A7-8A58FEB476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and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65BCB-43BD-4A42-80CA-88AFC78C99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0F188CB-E9D4-414B-9475-845C0AA75A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67981E-42F5-804D-B32A-0AD3A1A3AC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9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wo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6C74E-39EB-7545-9550-4BEA8AD5E0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86DB8B0-2D69-2849-BD1F-447A6D812B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DDA5A9B-F7D7-9045-98EA-EF77F2E29C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582400" cy="5333999"/>
          </a:xfrm>
          <a:prstGeom prst="rect">
            <a:avLst/>
          </a:prstGeom>
        </p:spPr>
        <p:txBody>
          <a:bodyPr vert="horz" lIns="155448" tIns="155448" rIns="155448" bIns="155448" rtlCol="0">
            <a:noAutofit/>
          </a:bodyPr>
          <a:lstStyle/>
          <a:p>
            <a:pPr marL="457200" lvl="0" indent="-457200">
              <a:buClr>
                <a:schemeClr val="accent5"/>
              </a:buClr>
              <a:buFont typeface="Arial" charset="0"/>
            </a:pPr>
            <a:r>
              <a:rPr lang="en-US"/>
              <a:t>Edit Master text styles</a:t>
            </a:r>
          </a:p>
          <a:p>
            <a:pPr marL="457200" lvl="1" indent="-457200">
              <a:buClr>
                <a:schemeClr val="accent5"/>
              </a:buClr>
              <a:buFont typeface="Arial" charset="0"/>
            </a:pPr>
            <a:r>
              <a:rPr lang="en-US"/>
              <a:t>Second level</a:t>
            </a:r>
          </a:p>
          <a:p>
            <a:pPr marL="457200" lvl="2" indent="-457200">
              <a:buClr>
                <a:schemeClr val="accent5"/>
              </a:buClr>
              <a:buFont typeface="Arial" charset="0"/>
            </a:pPr>
            <a:r>
              <a:rPr lang="en-US"/>
              <a:t>Third level</a:t>
            </a:r>
          </a:p>
          <a:p>
            <a:pPr marL="457200" lvl="3" indent="-457200">
              <a:buClr>
                <a:schemeClr val="accent5"/>
              </a:buClr>
              <a:buFont typeface="Arial" charset="0"/>
            </a:pPr>
            <a:r>
              <a:rPr lang="en-US"/>
              <a:t>Fourth level</a:t>
            </a:r>
          </a:p>
          <a:p>
            <a:pPr marL="457200" lvl="4" indent="-457200">
              <a:buClr>
                <a:schemeClr val="accent5"/>
              </a:buClr>
              <a:buFont typeface="Arial" charset="0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256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0" r:id="rId2"/>
    <p:sldLayoutId id="2147483813" r:id="rId3"/>
    <p:sldLayoutId id="2147483740" r:id="rId4"/>
    <p:sldLayoutId id="2147483814" r:id="rId5"/>
    <p:sldLayoutId id="2147483815" r:id="rId6"/>
    <p:sldLayoutId id="2147483739" r:id="rId7"/>
    <p:sldLayoutId id="2147483816" r:id="rId8"/>
    <p:sldLayoutId id="2147483817" r:id="rId9"/>
    <p:sldLayoutId id="2147483749" r:id="rId10"/>
    <p:sldLayoutId id="2147483818" r:id="rId11"/>
    <p:sldLayoutId id="2147483752" r:id="rId12"/>
    <p:sldLayoutId id="2147483754" r:id="rId13"/>
    <p:sldLayoutId id="2147483848" r:id="rId14"/>
    <p:sldLayoutId id="2147483760" r:id="rId15"/>
    <p:sldLayoutId id="2147483837" r:id="rId16"/>
    <p:sldLayoutId id="214748385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lang="en-US" sz="3200" b="1" kern="1200" smtClean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4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0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dirty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92">
          <p15:clr>
            <a:srgbClr val="5ACBF0"/>
          </p15:clr>
        </p15:guide>
        <p15:guide id="2" pos="3888">
          <p15:clr>
            <a:srgbClr val="5ACBF0"/>
          </p15:clr>
        </p15:guide>
        <p15:guide id="3" pos="3288">
          <p15:clr>
            <a:srgbClr val="5ACBF0"/>
          </p15:clr>
        </p15:guide>
        <p15:guide id="4" pos="2688">
          <p15:clr>
            <a:srgbClr val="5ACBF0"/>
          </p15:clr>
        </p15:guide>
        <p15:guide id="5" pos="2592">
          <p15:clr>
            <a:srgbClr val="5ACBF0"/>
          </p15:clr>
        </p15:guide>
        <p15:guide id="6" pos="2088">
          <p15:clr>
            <a:srgbClr val="5ACBF0"/>
          </p15:clr>
        </p15:guide>
        <p15:guide id="7" pos="1992">
          <p15:clr>
            <a:srgbClr val="5ACBF0"/>
          </p15:clr>
        </p15:guide>
        <p15:guide id="8" pos="1392">
          <p15:clr>
            <a:srgbClr val="5ACBF0"/>
          </p15:clr>
        </p15:guide>
        <p15:guide id="9" pos="792">
          <p15:clr>
            <a:srgbClr val="5ACBF0"/>
          </p15:clr>
        </p15:guide>
        <p15:guide id="10" pos="4392">
          <p15:clr>
            <a:srgbClr val="5ACBF0"/>
          </p15:clr>
        </p15:guide>
        <p15:guide id="11" pos="4488">
          <p15:clr>
            <a:srgbClr val="5ACBF0"/>
          </p15:clr>
        </p15:guide>
        <p15:guide id="12" pos="4992">
          <p15:clr>
            <a:srgbClr val="5ACBF0"/>
          </p15:clr>
        </p15:guide>
        <p15:guide id="13" pos="5088">
          <p15:clr>
            <a:srgbClr val="5ACBF0"/>
          </p15:clr>
        </p15:guide>
        <p15:guide id="14" pos="5592">
          <p15:clr>
            <a:srgbClr val="5ACBF0"/>
          </p15:clr>
        </p15:guide>
        <p15:guide id="15" pos="5688">
          <p15:clr>
            <a:srgbClr val="5ACBF0"/>
          </p15:clr>
        </p15:guide>
        <p15:guide id="16" pos="6192">
          <p15:clr>
            <a:srgbClr val="5ACBF0"/>
          </p15:clr>
        </p15:guide>
        <p15:guide id="17" pos="6288">
          <p15:clr>
            <a:srgbClr val="5ACBF0"/>
          </p15:clr>
        </p15:guide>
        <p15:guide id="18" pos="6792">
          <p15:clr>
            <a:srgbClr val="5ACBF0"/>
          </p15:clr>
        </p15:guide>
        <p15:guide id="19" pos="6888">
          <p15:clr>
            <a:srgbClr val="5ACBF0"/>
          </p15:clr>
        </p15:guide>
        <p15:guide id="20" pos="7392">
          <p15:clr>
            <a:srgbClr val="C35EA4"/>
          </p15:clr>
        </p15:guide>
        <p15:guide id="21" pos="3192">
          <p15:clr>
            <a:srgbClr val="5ACBF0"/>
          </p15:clr>
        </p15:guide>
        <p15:guide id="22" pos="1488">
          <p15:clr>
            <a:srgbClr val="5ACBF0"/>
          </p15:clr>
        </p15:guide>
        <p15:guide id="23" pos="888">
          <p15:clr>
            <a:srgbClr val="5ACBF0"/>
          </p15:clr>
        </p15:guide>
        <p15:guide id="24" pos="288">
          <p15:clr>
            <a:srgbClr val="C35EA4"/>
          </p15:clr>
        </p15:guide>
        <p15:guide id="25" orient="horz" pos="2112">
          <p15:clr>
            <a:srgbClr val="5ACBF0"/>
          </p15:clr>
        </p15:guide>
        <p15:guide id="26" orient="horz" pos="2208">
          <p15:clr>
            <a:srgbClr val="5ACBF0"/>
          </p15:clr>
        </p15:guide>
        <p15:guide id="27" orient="horz" pos="1728">
          <p15:clr>
            <a:srgbClr val="5ACBF0"/>
          </p15:clr>
        </p15:guide>
        <p15:guide id="28" orient="horz" pos="1632">
          <p15:clr>
            <a:srgbClr val="5ACBF0"/>
          </p15:clr>
        </p15:guide>
        <p15:guide id="29" orient="horz" pos="2592">
          <p15:clr>
            <a:srgbClr val="5ACBF0"/>
          </p15:clr>
        </p15:guide>
        <p15:guide id="30" orient="horz" pos="2688">
          <p15:clr>
            <a:srgbClr val="5ACBF0"/>
          </p15:clr>
        </p15:guide>
        <p15:guide id="31" orient="horz" pos="1248">
          <p15:clr>
            <a:srgbClr val="5ACBF0"/>
          </p15:clr>
        </p15:guide>
        <p15:guide id="32" orient="horz" pos="1152">
          <p15:clr>
            <a:srgbClr val="5ACBF0"/>
          </p15:clr>
        </p15:guide>
        <p15:guide id="33" orient="horz" pos="768">
          <p15:clr>
            <a:srgbClr val="5ACBF0"/>
          </p15:clr>
        </p15:guide>
        <p15:guide id="34" orient="horz" pos="672">
          <p15:clr>
            <a:srgbClr val="5ACBF0"/>
          </p15:clr>
        </p15:guide>
        <p15:guide id="35" orient="horz" pos="192">
          <p15:clr>
            <a:srgbClr val="5ACBF0"/>
          </p15:clr>
        </p15:guide>
        <p15:guide id="36" orient="horz" pos="3072">
          <p15:clr>
            <a:srgbClr val="5ACBF0"/>
          </p15:clr>
        </p15:guide>
        <p15:guide id="37" orient="horz" pos="3168">
          <p15:clr>
            <a:srgbClr val="5ACBF0"/>
          </p15:clr>
        </p15:guide>
        <p15:guide id="38" orient="horz" pos="3552">
          <p15:clr>
            <a:srgbClr val="5ACBF0"/>
          </p15:clr>
        </p15:guide>
        <p15:guide id="39" orient="horz" pos="3648">
          <p15:clr>
            <a:srgbClr val="5ACBF0"/>
          </p15:clr>
        </p15:guide>
        <p15:guide id="40" orient="horz" pos="4032">
          <p15:clr>
            <a:srgbClr val="C35EA4"/>
          </p15:clr>
        </p15:guide>
        <p15:guide id="41" orient="horz" pos="4128">
          <p15:clr>
            <a:srgbClr val="5ACBF0"/>
          </p15:clr>
        </p15:guide>
        <p15:guide id="42" pos="7488">
          <p15:clr>
            <a:srgbClr val="5ACBF0"/>
          </p15:clr>
        </p15:guide>
        <p15:guide id="43" pos="192">
          <p15:clr>
            <a:srgbClr val="5ACBF0"/>
          </p15:clr>
        </p15:guide>
        <p15:guide id="44" orient="horz" pos="288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582400" cy="5333999"/>
          </a:xfrm>
          <a:prstGeom prst="rect">
            <a:avLst/>
          </a:prstGeom>
        </p:spPr>
        <p:txBody>
          <a:bodyPr vert="horz" lIns="155448" tIns="155448" rIns="155448" bIns="155448" rtlCol="0">
            <a:noAutofit/>
          </a:bodyPr>
          <a:lstStyle/>
          <a:p>
            <a:pPr marL="457200" lvl="0" indent="-457200">
              <a:buClr>
                <a:schemeClr val="accent5"/>
              </a:buClr>
              <a:buFont typeface="Arial" charset="0"/>
            </a:pPr>
            <a:r>
              <a:rPr lang="en-US" dirty="0"/>
              <a:t>Click to edit Master text styles</a:t>
            </a:r>
          </a:p>
          <a:p>
            <a:pPr marL="457200" lvl="1" indent="-457200">
              <a:buClr>
                <a:schemeClr val="accent5"/>
              </a:buClr>
              <a:buFont typeface="Arial" charset="0"/>
            </a:pPr>
            <a:r>
              <a:rPr lang="en-US" dirty="0"/>
              <a:t>Second level</a:t>
            </a:r>
          </a:p>
          <a:p>
            <a:pPr marL="457200" lvl="2" indent="-457200">
              <a:buClr>
                <a:schemeClr val="accent5"/>
              </a:buClr>
              <a:buFont typeface="Arial" charset="0"/>
            </a:pPr>
            <a:r>
              <a:rPr lang="en-US" dirty="0"/>
              <a:t>Third level</a:t>
            </a:r>
          </a:p>
          <a:p>
            <a:pPr marL="457200" lvl="3" indent="-457200">
              <a:buClr>
                <a:schemeClr val="accent5"/>
              </a:buClr>
              <a:buFont typeface="Arial" charset="0"/>
            </a:pPr>
            <a:r>
              <a:rPr lang="en-US" dirty="0"/>
              <a:t>Fourth level</a:t>
            </a:r>
          </a:p>
          <a:p>
            <a:pPr marL="457200" lvl="4" indent="-457200">
              <a:buClr>
                <a:schemeClr val="accent5"/>
              </a:buClr>
              <a:buFont typeface="Arial" charset="0"/>
            </a:pPr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lang="en-US" sz="3200" b="1" kern="1200" smtClean="0">
          <a:gradFill>
            <a:gsLst>
              <a:gs pos="0">
                <a:schemeClr val="tx2"/>
              </a:gs>
              <a:gs pos="99000">
                <a:schemeClr val="tx2"/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4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0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dirty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92">
          <p15:clr>
            <a:srgbClr val="5ACBF0"/>
          </p15:clr>
        </p15:guide>
        <p15:guide id="2" pos="3888">
          <p15:clr>
            <a:srgbClr val="5ACBF0"/>
          </p15:clr>
        </p15:guide>
        <p15:guide id="3" pos="3288">
          <p15:clr>
            <a:srgbClr val="5ACBF0"/>
          </p15:clr>
        </p15:guide>
        <p15:guide id="4" pos="2688">
          <p15:clr>
            <a:srgbClr val="5ACBF0"/>
          </p15:clr>
        </p15:guide>
        <p15:guide id="5" pos="2592">
          <p15:clr>
            <a:srgbClr val="5ACBF0"/>
          </p15:clr>
        </p15:guide>
        <p15:guide id="6" pos="2088">
          <p15:clr>
            <a:srgbClr val="5ACBF0"/>
          </p15:clr>
        </p15:guide>
        <p15:guide id="7" pos="1992">
          <p15:clr>
            <a:srgbClr val="5ACBF0"/>
          </p15:clr>
        </p15:guide>
        <p15:guide id="8" pos="1392">
          <p15:clr>
            <a:srgbClr val="5ACBF0"/>
          </p15:clr>
        </p15:guide>
        <p15:guide id="9" pos="792">
          <p15:clr>
            <a:srgbClr val="5ACBF0"/>
          </p15:clr>
        </p15:guide>
        <p15:guide id="10" pos="4392">
          <p15:clr>
            <a:srgbClr val="5ACBF0"/>
          </p15:clr>
        </p15:guide>
        <p15:guide id="11" pos="4488">
          <p15:clr>
            <a:srgbClr val="5ACBF0"/>
          </p15:clr>
        </p15:guide>
        <p15:guide id="12" pos="4992">
          <p15:clr>
            <a:srgbClr val="5ACBF0"/>
          </p15:clr>
        </p15:guide>
        <p15:guide id="13" pos="5088">
          <p15:clr>
            <a:srgbClr val="5ACBF0"/>
          </p15:clr>
        </p15:guide>
        <p15:guide id="14" pos="5592">
          <p15:clr>
            <a:srgbClr val="5ACBF0"/>
          </p15:clr>
        </p15:guide>
        <p15:guide id="15" pos="5688">
          <p15:clr>
            <a:srgbClr val="5ACBF0"/>
          </p15:clr>
        </p15:guide>
        <p15:guide id="16" pos="6192">
          <p15:clr>
            <a:srgbClr val="5ACBF0"/>
          </p15:clr>
        </p15:guide>
        <p15:guide id="17" pos="6288">
          <p15:clr>
            <a:srgbClr val="5ACBF0"/>
          </p15:clr>
        </p15:guide>
        <p15:guide id="18" pos="6792">
          <p15:clr>
            <a:srgbClr val="5ACBF0"/>
          </p15:clr>
        </p15:guide>
        <p15:guide id="19" pos="6888">
          <p15:clr>
            <a:srgbClr val="5ACBF0"/>
          </p15:clr>
        </p15:guide>
        <p15:guide id="20" pos="7392">
          <p15:clr>
            <a:srgbClr val="C35EA4"/>
          </p15:clr>
        </p15:guide>
        <p15:guide id="21" pos="3192">
          <p15:clr>
            <a:srgbClr val="5ACBF0"/>
          </p15:clr>
        </p15:guide>
        <p15:guide id="22" pos="1488">
          <p15:clr>
            <a:srgbClr val="5ACBF0"/>
          </p15:clr>
        </p15:guide>
        <p15:guide id="23" pos="888">
          <p15:clr>
            <a:srgbClr val="5ACBF0"/>
          </p15:clr>
        </p15:guide>
        <p15:guide id="24" pos="288">
          <p15:clr>
            <a:srgbClr val="C35EA4"/>
          </p15:clr>
        </p15:guide>
        <p15:guide id="25" orient="horz" pos="2112">
          <p15:clr>
            <a:srgbClr val="5ACBF0"/>
          </p15:clr>
        </p15:guide>
        <p15:guide id="26" orient="horz" pos="2208">
          <p15:clr>
            <a:srgbClr val="5ACBF0"/>
          </p15:clr>
        </p15:guide>
        <p15:guide id="27" orient="horz" pos="1728">
          <p15:clr>
            <a:srgbClr val="5ACBF0"/>
          </p15:clr>
        </p15:guide>
        <p15:guide id="28" orient="horz" pos="1632">
          <p15:clr>
            <a:srgbClr val="5ACBF0"/>
          </p15:clr>
        </p15:guide>
        <p15:guide id="29" orient="horz" pos="2592">
          <p15:clr>
            <a:srgbClr val="5ACBF0"/>
          </p15:clr>
        </p15:guide>
        <p15:guide id="30" orient="horz" pos="2688">
          <p15:clr>
            <a:srgbClr val="5ACBF0"/>
          </p15:clr>
        </p15:guide>
        <p15:guide id="31" orient="horz" pos="1248">
          <p15:clr>
            <a:srgbClr val="5ACBF0"/>
          </p15:clr>
        </p15:guide>
        <p15:guide id="32" orient="horz" pos="1152">
          <p15:clr>
            <a:srgbClr val="5ACBF0"/>
          </p15:clr>
        </p15:guide>
        <p15:guide id="33" orient="horz" pos="768">
          <p15:clr>
            <a:srgbClr val="5ACBF0"/>
          </p15:clr>
        </p15:guide>
        <p15:guide id="34" orient="horz" pos="672">
          <p15:clr>
            <a:srgbClr val="5ACBF0"/>
          </p15:clr>
        </p15:guide>
        <p15:guide id="35" orient="horz" pos="192">
          <p15:clr>
            <a:srgbClr val="5ACBF0"/>
          </p15:clr>
        </p15:guide>
        <p15:guide id="36" orient="horz" pos="3072">
          <p15:clr>
            <a:srgbClr val="5ACBF0"/>
          </p15:clr>
        </p15:guide>
        <p15:guide id="37" orient="horz" pos="3168">
          <p15:clr>
            <a:srgbClr val="5ACBF0"/>
          </p15:clr>
        </p15:guide>
        <p15:guide id="38" orient="horz" pos="3552">
          <p15:clr>
            <a:srgbClr val="5ACBF0"/>
          </p15:clr>
        </p15:guide>
        <p15:guide id="39" orient="horz" pos="3648">
          <p15:clr>
            <a:srgbClr val="5ACBF0"/>
          </p15:clr>
        </p15:guide>
        <p15:guide id="40" orient="horz" pos="4032">
          <p15:clr>
            <a:srgbClr val="C35EA4"/>
          </p15:clr>
        </p15:guide>
        <p15:guide id="41" orient="horz" pos="4128">
          <p15:clr>
            <a:srgbClr val="5ACBF0"/>
          </p15:clr>
        </p15:guide>
        <p15:guide id="42" pos="7488">
          <p15:clr>
            <a:srgbClr val="5ACBF0"/>
          </p15:clr>
        </p15:guide>
        <p15:guide id="43" pos="192">
          <p15:clr>
            <a:srgbClr val="5ACBF0"/>
          </p15:clr>
        </p15:guide>
        <p15:guide id="44" orient="horz" pos="28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f5.com/csp/article/K40120684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entral.f5.com/articles/big-ip-asm-and-the-owasp-top-10-2017-28911" TargetMode="External"/><Relationship Id="rId2" Type="http://schemas.openxmlformats.org/officeDocument/2006/relationships/hyperlink" Target="https://support.f5.com/csp/article/K07359270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upport.f5.com/kb/en-us/products/big-ip_asm/manuals/product/f5-asm-operations-guide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f5.com/csp/article/K29418033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f5.com/csp/article/K02212345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27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421928"/>
          </a:xfrm>
        </p:spPr>
        <p:txBody>
          <a:bodyPr/>
          <a:lstStyle/>
          <a:p>
            <a:r>
              <a:rPr lang="en-US" dirty="0"/>
              <a:t>Session hijacking protection</a:t>
            </a:r>
            <a:br>
              <a:rPr lang="en-US" dirty="0"/>
            </a:br>
            <a:r>
              <a:rPr lang="en-US" dirty="0"/>
              <a:t> – Recommended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82DA7-2782-EF41-83F8-7B505F6AD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Enable session awareness and session hijacking protection</a:t>
            </a:r>
          </a:p>
          <a:p>
            <a:r>
              <a:rPr lang="en-US" dirty="0"/>
              <a:t>Run in transparent and monitor policy for false positives before putting into blocking</a:t>
            </a:r>
          </a:p>
          <a:p>
            <a:r>
              <a:rPr lang="en-US" dirty="0">
                <a:hlinkClick r:id="rId2"/>
              </a:rPr>
              <a:t>https://support.f5.com/csp/article/K40120684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62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421928"/>
          </a:xfrm>
        </p:spPr>
        <p:txBody>
          <a:bodyPr/>
          <a:lstStyle/>
          <a:p>
            <a:r>
              <a:rPr lang="en-US" dirty="0"/>
              <a:t>Brute force attack protection</a:t>
            </a:r>
            <a:br>
              <a:rPr lang="en-US" dirty="0"/>
            </a:br>
            <a:r>
              <a:rPr lang="en-US" dirty="0"/>
              <a:t> -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9DB4C9-6D2C-7D4C-BFCD-A4B2BCB459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Because hackers continually change their brute force attack strategies in response to detection and mitigation technology</a:t>
            </a:r>
          </a:p>
          <a:p>
            <a:r>
              <a:rPr lang="en-US" dirty="0"/>
              <a:t>The BIG-IP ASM system now detects these attacks based on:</a:t>
            </a:r>
          </a:p>
          <a:p>
            <a:pPr lvl="1"/>
            <a:r>
              <a:rPr lang="en-US" dirty="0"/>
              <a:t>User names that have multiple failed login attempts</a:t>
            </a:r>
          </a:p>
          <a:p>
            <a:pPr lvl="1"/>
            <a:r>
              <a:rPr lang="en-US" dirty="0"/>
              <a:t>User device IDs, captured through browser fingerprinting</a:t>
            </a:r>
          </a:p>
          <a:p>
            <a:pPr lvl="1"/>
            <a:r>
              <a:rPr lang="en-US" dirty="0"/>
              <a:t>User IP addresses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04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421928"/>
          </a:xfrm>
        </p:spPr>
        <p:txBody>
          <a:bodyPr/>
          <a:lstStyle/>
          <a:p>
            <a:r>
              <a:rPr lang="en-US" dirty="0"/>
              <a:t>Brute force attack protection</a:t>
            </a:r>
            <a:br>
              <a:rPr lang="en-US" dirty="0"/>
            </a:br>
            <a:r>
              <a:rPr lang="en-US" dirty="0"/>
              <a:t>– Recommended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82DA7-2782-EF41-83F8-7B505F6AD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Add all login pages to the policy</a:t>
            </a:r>
          </a:p>
          <a:p>
            <a:pPr lvl="1"/>
            <a:r>
              <a:rPr lang="en-US" dirty="0"/>
              <a:t>Policy builder now supports the ability to detect automatically</a:t>
            </a:r>
          </a:p>
          <a:p>
            <a:pPr lvl="1"/>
            <a:r>
              <a:rPr lang="en-US" dirty="0"/>
              <a:t>Monitor logs for Brute Force Attacks and prune false positives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94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421928"/>
          </a:xfrm>
        </p:spPr>
        <p:txBody>
          <a:bodyPr/>
          <a:lstStyle/>
          <a:p>
            <a:r>
              <a:rPr lang="en-US" dirty="0"/>
              <a:t>Blocking mode override</a:t>
            </a:r>
            <a:br>
              <a:rPr lang="en-US" dirty="0"/>
            </a:br>
            <a:r>
              <a:rPr lang="en-US" dirty="0"/>
              <a:t> -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9DB4C9-6D2C-7D4C-BFCD-A4B2BCB459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Allows for a for unfettered access to the application while the policy is in blocking mode</a:t>
            </a:r>
          </a:p>
          <a:p>
            <a:pPr lvl="1"/>
            <a:r>
              <a:rPr lang="en-US" dirty="0"/>
              <a:t>Uses hostname</a:t>
            </a:r>
          </a:p>
          <a:p>
            <a:pPr lvl="1"/>
            <a:r>
              <a:rPr lang="en-US" dirty="0"/>
              <a:t>Used for testing  a new revision of the app</a:t>
            </a:r>
          </a:p>
          <a:p>
            <a:pPr lvl="1"/>
            <a:r>
              <a:rPr lang="en-US" dirty="0"/>
              <a:t>Penetration testing</a:t>
            </a:r>
          </a:p>
          <a:p>
            <a:pPr lvl="1"/>
            <a:r>
              <a:rPr lang="en-US" dirty="0"/>
              <a:t>Transparent mode</a:t>
            </a:r>
          </a:p>
          <a:p>
            <a:pPr lvl="1"/>
            <a:r>
              <a:rPr lang="en-US" dirty="0"/>
              <a:t>Learning and alerts occur</a:t>
            </a:r>
          </a:p>
        </p:txBody>
      </p:sp>
    </p:spTree>
    <p:extLst>
      <p:ext uri="{BB962C8B-B14F-4D97-AF65-F5344CB8AC3E}">
        <p14:creationId xmlns:p14="http://schemas.microsoft.com/office/powerpoint/2010/main" val="393010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421928"/>
          </a:xfrm>
        </p:spPr>
        <p:txBody>
          <a:bodyPr/>
          <a:lstStyle/>
          <a:p>
            <a:r>
              <a:rPr lang="en-US" dirty="0"/>
              <a:t>Blocking mode override</a:t>
            </a:r>
            <a:br>
              <a:rPr lang="en-US" dirty="0"/>
            </a:br>
            <a:r>
              <a:rPr lang="en-US" dirty="0"/>
              <a:t>– Recommended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82DA7-2782-EF41-83F8-7B505F6AD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you must protect the hostname to ensure that malicious traffic from adversarial sources cannot exploit the Blocking enforcement override. Some strategies include:</a:t>
            </a:r>
          </a:p>
          <a:p>
            <a:pPr lvl="1"/>
            <a:r>
              <a:rPr lang="en-US" dirty="0"/>
              <a:t>Maintaining secrecy around the hostname</a:t>
            </a:r>
          </a:p>
          <a:p>
            <a:pPr lvl="1"/>
            <a:r>
              <a:rPr lang="en-US" dirty="0"/>
              <a:t>Ensuring regular rotation of the hostname</a:t>
            </a:r>
          </a:p>
          <a:p>
            <a:pPr lvl="1"/>
            <a:r>
              <a:rPr lang="en-US" dirty="0"/>
              <a:t>Restricting access to the hostname with a whitelisted set of IP addresses or subnets using controls in local traffic policies or </a:t>
            </a:r>
            <a:r>
              <a:rPr lang="en-US" dirty="0" err="1"/>
              <a:t>iRules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27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688" y="2461074"/>
            <a:ext cx="10570464" cy="1371600"/>
          </a:xfrm>
        </p:spPr>
        <p:txBody>
          <a:bodyPr/>
          <a:lstStyle/>
          <a:p>
            <a:r>
              <a:rPr lang="en-US" dirty="0"/>
              <a:t>Maximum Protection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FF31C7-A153-6F4B-89CF-EFDCFB21F495}"/>
              </a:ext>
            </a:extLst>
          </p:cNvPr>
          <p:cNvSpPr txBox="1">
            <a:spLocks/>
          </p:cNvSpPr>
          <p:nvPr/>
        </p:nvSpPr>
        <p:spPr>
          <a:xfrm>
            <a:off x="1409700" y="4167954"/>
            <a:ext cx="9372600" cy="1371600"/>
          </a:xfrm>
          <a:prstGeom prst="rect">
            <a:avLst/>
          </a:prstGeom>
        </p:spPr>
        <p:txBody>
          <a:bodyPr vert="horz" lIns="155448" tIns="155448" rIns="155448" bIns="155448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1" kern="1200" cap="all" spc="-200" baseline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4000" dirty="0"/>
              <a:t>Further Tightening</a:t>
            </a:r>
          </a:p>
        </p:txBody>
      </p:sp>
    </p:spTree>
    <p:extLst>
      <p:ext uri="{BB962C8B-B14F-4D97-AF65-F5344CB8AC3E}">
        <p14:creationId xmlns:p14="http://schemas.microsoft.com/office/powerpoint/2010/main" val="293134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2538-8630-924B-979D-F4A9C739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</p:spPr>
        <p:txBody>
          <a:bodyPr/>
          <a:lstStyle/>
          <a:p>
            <a:r>
              <a:rPr lang="en-US" dirty="0"/>
              <a:t>TIGHTENING SECURITY: Maximum Protection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0F1A50-CF6D-0F4A-B7D6-6C1C35516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FB94-2F87-064F-BF90-321D8AD1DA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84841-940D-4F4D-A1E9-33E695CD0F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Data Guard</a:t>
            </a:r>
          </a:p>
          <a:p>
            <a:r>
              <a:rPr lang="en-US" dirty="0"/>
              <a:t>DAST Integration</a:t>
            </a:r>
          </a:p>
          <a:p>
            <a:r>
              <a:rPr lang="en-US" dirty="0"/>
              <a:t>Protection from parameter exploits – whitelisting</a:t>
            </a:r>
          </a:p>
          <a:p>
            <a:r>
              <a:rPr lang="en-US" dirty="0"/>
              <a:t>Allowed HTTP request methods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6684F62-6209-564F-9D29-1070910FDF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066800"/>
            <a:ext cx="12192000" cy="762000"/>
          </a:xfrm>
        </p:spPr>
        <p:txBody>
          <a:bodyPr/>
          <a:lstStyle/>
          <a:p>
            <a:r>
              <a:rPr lang="en-US" sz="2800" dirty="0"/>
              <a:t>Goal: Tighten web application behavior</a:t>
            </a:r>
          </a:p>
        </p:txBody>
      </p:sp>
    </p:spTree>
    <p:extLst>
      <p:ext uri="{BB962C8B-B14F-4D97-AF65-F5344CB8AC3E}">
        <p14:creationId xmlns:p14="http://schemas.microsoft.com/office/powerpoint/2010/main" val="401724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C503-CAEB-5E49-8743-3A495673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Guard -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1B7AF-1AA0-A942-9CB4-FDF18939B1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C4980-9684-B64D-BBF5-C165C6D4E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A2749-E95A-DC43-8D7E-A62E0AC3F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per page response check</a:t>
            </a:r>
          </a:p>
          <a:p>
            <a:pPr lvl="1"/>
            <a:r>
              <a:rPr lang="en-US" dirty="0"/>
              <a:t>Can check for SSN, CC numbers in webserver response</a:t>
            </a:r>
          </a:p>
          <a:p>
            <a:pPr lvl="2"/>
            <a:r>
              <a:rPr lang="en-US" dirty="0"/>
              <a:t>If detected, the values can be masked out and send an alert</a:t>
            </a:r>
          </a:p>
        </p:txBody>
      </p:sp>
    </p:spTree>
    <p:extLst>
      <p:ext uri="{BB962C8B-B14F-4D97-AF65-F5344CB8AC3E}">
        <p14:creationId xmlns:p14="http://schemas.microsoft.com/office/powerpoint/2010/main" val="272502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1766-4412-8641-9693-CE674148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Guard - GUI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F9E01-96AD-3844-BF2B-8411AA7259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9BA37-40EE-214B-B094-A3BC186AC5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E1C8E-7170-5E42-8DBC-E235ED9D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01878"/>
            <a:ext cx="11710416" cy="527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3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C503-CAEB-5E49-8743-3A495673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Guard – Recommended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1B7AF-1AA0-A942-9CB4-FDF18939B1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C4980-9684-B64D-BBF5-C165C6D4E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A2749-E95A-DC43-8D7E-A62E0AC3F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Do not enable Data Guard on every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Only enable on select </a:t>
            </a:r>
            <a:r>
              <a:rPr lang="en-US" dirty="0" err="1"/>
              <a:t>url</a:t>
            </a:r>
            <a:r>
              <a:rPr lang="en-US" dirty="0"/>
              <a:t> where CC, SSN #s could be present</a:t>
            </a:r>
          </a:p>
          <a:p>
            <a:r>
              <a:rPr lang="en-US" dirty="0"/>
              <a:t>Data Guard is very CPU intensive</a:t>
            </a:r>
          </a:p>
        </p:txBody>
      </p:sp>
    </p:spTree>
    <p:extLst>
      <p:ext uri="{BB962C8B-B14F-4D97-AF65-F5344CB8AC3E}">
        <p14:creationId xmlns:p14="http://schemas.microsoft.com/office/powerpoint/2010/main" val="369642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86990" y="3644206"/>
            <a:ext cx="11430000" cy="1806648"/>
          </a:xfrm>
        </p:spPr>
        <p:txBody>
          <a:bodyPr/>
          <a:lstStyle/>
          <a:p>
            <a:r>
              <a:rPr lang="en-US" dirty="0"/>
              <a:t>Chad Fazio – Systems Engineer West</a:t>
            </a:r>
          </a:p>
          <a:p>
            <a:r>
              <a:rPr lang="en-US" dirty="0"/>
              <a:t>Jesse </a:t>
            </a:r>
            <a:r>
              <a:rPr lang="en-US" dirty="0" err="1"/>
              <a:t>Darrone</a:t>
            </a:r>
            <a:r>
              <a:rPr lang="en-US" dirty="0"/>
              <a:t> – Systems Engineer East</a:t>
            </a:r>
          </a:p>
          <a:p>
            <a:r>
              <a:rPr lang="en-US" dirty="0"/>
              <a:t>Brian Breyfogle – Systems Engineer West</a:t>
            </a:r>
          </a:p>
          <a:p>
            <a:r>
              <a:rPr lang="en-US" dirty="0"/>
              <a:t>Last Updated: 2018-8-10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Thursday, August 16, 2018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9AFC084-E4C8-4762-B871-5752BC6C7F27}"/>
              </a:ext>
            </a:extLst>
          </p:cNvPr>
          <p:cNvSpPr txBox="1">
            <a:spLocks/>
          </p:cNvSpPr>
          <p:nvPr/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© F5 Networks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A8D5A4C-FA86-7049-B06D-99F82A1E249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450272" y="1932462"/>
            <a:ext cx="10444141" cy="84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High and Maximum WAF Security</a:t>
            </a:r>
          </a:p>
        </p:txBody>
      </p:sp>
    </p:spTree>
    <p:extLst>
      <p:ext uri="{BB962C8B-B14F-4D97-AF65-F5344CB8AC3E}">
        <p14:creationId xmlns:p14="http://schemas.microsoft.com/office/powerpoint/2010/main" val="369222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C503-CAEB-5E49-8743-3A495673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DAST -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1B7AF-1AA0-A942-9CB4-FDF18939B1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C4980-9684-B64D-BBF5-C165C6D4E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A2749-E95A-DC43-8D7E-A62E0AC3F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per page response check</a:t>
            </a:r>
          </a:p>
          <a:p>
            <a:r>
              <a:rPr lang="en-US" dirty="0"/>
              <a:t>Supported scanners include:</a:t>
            </a:r>
          </a:p>
          <a:p>
            <a:pPr lvl="1"/>
            <a:r>
              <a:rPr lang="en-US" dirty="0"/>
              <a:t>Generic (</a:t>
            </a:r>
            <a:r>
              <a:rPr lang="en-US" dirty="0" err="1"/>
              <a:t>eg</a:t>
            </a:r>
            <a:r>
              <a:rPr lang="en-US" dirty="0"/>
              <a:t>. Nessus/Tenable, supported via xml template)</a:t>
            </a:r>
          </a:p>
          <a:p>
            <a:pPr lvl="1"/>
            <a:r>
              <a:rPr lang="en-US" dirty="0"/>
              <a:t>HP </a:t>
            </a:r>
            <a:r>
              <a:rPr lang="en-US" dirty="0" err="1"/>
              <a:t>WebInspect</a:t>
            </a:r>
            <a:endParaRPr lang="en-US" dirty="0"/>
          </a:p>
          <a:p>
            <a:pPr lvl="1"/>
            <a:r>
              <a:rPr lang="en-US" dirty="0"/>
              <a:t>IBM </a:t>
            </a:r>
            <a:r>
              <a:rPr lang="en-US" dirty="0" err="1"/>
              <a:t>AppScan</a:t>
            </a:r>
            <a:endParaRPr lang="en-US" dirty="0"/>
          </a:p>
          <a:p>
            <a:pPr lvl="1"/>
            <a:r>
              <a:rPr lang="en-US" dirty="0" err="1"/>
              <a:t>ImmuniWeb</a:t>
            </a:r>
            <a:endParaRPr lang="en-US" dirty="0"/>
          </a:p>
          <a:p>
            <a:pPr lvl="1"/>
            <a:r>
              <a:rPr lang="en-US" dirty="0" err="1"/>
              <a:t>Qualys</a:t>
            </a:r>
            <a:endParaRPr lang="en-US" dirty="0"/>
          </a:p>
          <a:p>
            <a:pPr lvl="1"/>
            <a:r>
              <a:rPr lang="en-US" dirty="0" err="1"/>
              <a:t>Quotium</a:t>
            </a:r>
            <a:r>
              <a:rPr lang="en-US" dirty="0"/>
              <a:t> Seeker</a:t>
            </a:r>
          </a:p>
          <a:p>
            <a:pPr lvl="1"/>
            <a:r>
              <a:rPr lang="en-US" dirty="0" err="1"/>
              <a:t>Trustwave</a:t>
            </a:r>
            <a:r>
              <a:rPr lang="en-US" dirty="0"/>
              <a:t> App Scanner (formerly </a:t>
            </a:r>
            <a:r>
              <a:rPr lang="en-US" dirty="0" err="1"/>
              <a:t>Cenzic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WhiteHat</a:t>
            </a:r>
            <a:r>
              <a:rPr lang="en-US" dirty="0"/>
              <a:t> </a:t>
            </a:r>
            <a:r>
              <a:rPr lang="en-US" dirty="0" err="1"/>
              <a:t>Sentinnel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1766-4412-8641-9693-CE674148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DAST - GUI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F9E01-96AD-3844-BF2B-8411AA7259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9BA37-40EE-214B-B094-A3BC186AC5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2F25D-B939-DB46-9E0E-25FE30F0C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1554481"/>
            <a:ext cx="11387328" cy="332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5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C503-CAEB-5E49-8743-3A495673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DAST – Recommended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1B7AF-1AA0-A942-9CB4-FDF18939B1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C4980-9684-B64D-BBF5-C165C6D4E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A2749-E95A-DC43-8D7E-A62E0AC3F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DAST integration is an excellent way to get a base policy quickly and efficiently</a:t>
            </a:r>
          </a:p>
          <a:p>
            <a:r>
              <a:rPr lang="en-US" dirty="0"/>
              <a:t>Configure the IP address(</a:t>
            </a:r>
            <a:r>
              <a:rPr lang="en-US" dirty="0" err="1"/>
              <a:t>es</a:t>
            </a:r>
            <a:r>
              <a:rPr lang="en-US" dirty="0"/>
              <a:t>) of the scanner(s) in the IP address exception section</a:t>
            </a:r>
          </a:p>
        </p:txBody>
      </p:sp>
    </p:spTree>
    <p:extLst>
      <p:ext uri="{BB962C8B-B14F-4D97-AF65-F5344CB8AC3E}">
        <p14:creationId xmlns:p14="http://schemas.microsoft.com/office/powerpoint/2010/main" val="1223930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4A739-0AC3-924F-B115-9131B862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8039"/>
            <a:ext cx="11582400" cy="1267732"/>
          </a:xfrm>
        </p:spPr>
        <p:txBody>
          <a:bodyPr/>
          <a:lstStyle/>
          <a:p>
            <a:r>
              <a:rPr lang="en-US" dirty="0"/>
              <a:t>Protection from parameter exploits – whitelisting - Overview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415477-7F15-8846-AE46-B373D18CC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B3119-B4F0-084A-8E96-DE016AFF3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20F6B-924B-204F-86AC-A982E01B75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Builds a comprehensive list of parameters</a:t>
            </a:r>
          </a:p>
          <a:p>
            <a:pPr lvl="1"/>
            <a:r>
              <a:rPr lang="en-US" dirty="0"/>
              <a:t>The parameters are then tightened by applying max length and data type for its value</a:t>
            </a:r>
          </a:p>
        </p:txBody>
      </p:sp>
    </p:spTree>
    <p:extLst>
      <p:ext uri="{BB962C8B-B14F-4D97-AF65-F5344CB8AC3E}">
        <p14:creationId xmlns:p14="http://schemas.microsoft.com/office/powerpoint/2010/main" val="14726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4A739-0AC3-924F-B115-9131B862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8039"/>
            <a:ext cx="11582400" cy="1267732"/>
          </a:xfrm>
        </p:spPr>
        <p:txBody>
          <a:bodyPr/>
          <a:lstStyle/>
          <a:p>
            <a:r>
              <a:rPr lang="en-US" dirty="0"/>
              <a:t>Protection from parameter exploits – whitelisting – Recommended Practices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415477-7F15-8846-AE46-B373D18CC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B3119-B4F0-084A-8E96-DE016AFF3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20F6B-924B-204F-86AC-A982E01B75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Enable Policy Builder to identify parameters</a:t>
            </a:r>
          </a:p>
          <a:p>
            <a:r>
              <a:rPr lang="en-US" dirty="0"/>
              <a:t>Do not restrict parameters to only those that are learned</a:t>
            </a:r>
          </a:p>
          <a:p>
            <a:pPr lvl="1"/>
            <a:r>
              <a:rPr lang="en-US" dirty="0"/>
              <a:t>Doing so increases administrative effort due to application changes</a:t>
            </a:r>
          </a:p>
          <a:p>
            <a:pPr lvl="1"/>
            <a:r>
              <a:rPr lang="en-US" dirty="0"/>
              <a:t>The security  provided is insignificant</a:t>
            </a:r>
          </a:p>
          <a:p>
            <a:pPr lvl="1"/>
            <a:r>
              <a:rPr lang="en-US" dirty="0"/>
              <a:t>Enable signature detection</a:t>
            </a:r>
          </a:p>
        </p:txBody>
      </p:sp>
    </p:spTree>
    <p:extLst>
      <p:ext uri="{BB962C8B-B14F-4D97-AF65-F5344CB8AC3E}">
        <p14:creationId xmlns:p14="http://schemas.microsoft.com/office/powerpoint/2010/main" val="136629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4A739-0AC3-924F-B115-9131B862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8039"/>
            <a:ext cx="11582400" cy="1421928"/>
          </a:xfrm>
        </p:spPr>
        <p:txBody>
          <a:bodyPr/>
          <a:lstStyle/>
          <a:p>
            <a:r>
              <a:rPr lang="en-US" dirty="0"/>
              <a:t>Allowed HTTP request methods - Overview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415477-7F15-8846-AE46-B373D18CC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B3119-B4F0-084A-8E96-DE016AFF3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20F6B-924B-204F-86AC-A982E01B75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By default, the following methods are allowed:</a:t>
            </a:r>
          </a:p>
          <a:p>
            <a:pPr lvl="1"/>
            <a:r>
              <a:rPr lang="en-US" dirty="0"/>
              <a:t>GET</a:t>
            </a:r>
          </a:p>
          <a:p>
            <a:pPr lvl="1"/>
            <a:r>
              <a:rPr lang="en-US" dirty="0"/>
              <a:t>POST</a:t>
            </a:r>
          </a:p>
          <a:p>
            <a:pPr lvl="1"/>
            <a:r>
              <a:rPr lang="en-US" dirty="0"/>
              <a:t>HEAD, which ASM changes to GET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Other requests cause a violation</a:t>
            </a:r>
          </a:p>
        </p:txBody>
      </p:sp>
    </p:spTree>
    <p:extLst>
      <p:ext uri="{BB962C8B-B14F-4D97-AF65-F5344CB8AC3E}">
        <p14:creationId xmlns:p14="http://schemas.microsoft.com/office/powerpoint/2010/main" val="13258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4A739-0AC3-924F-B115-9131B862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8039"/>
            <a:ext cx="11582400" cy="1289504"/>
          </a:xfrm>
        </p:spPr>
        <p:txBody>
          <a:bodyPr/>
          <a:lstStyle/>
          <a:p>
            <a:r>
              <a:rPr lang="en-US" dirty="0"/>
              <a:t>Allowed HTTP request methods– Recommended Practices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415477-7F15-8846-AE46-B373D18CC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B3119-B4F0-084A-8E96-DE016AFF3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20F6B-924B-204F-86AC-A982E01B75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Most websites only use GET and POST</a:t>
            </a:r>
          </a:p>
          <a:p>
            <a:r>
              <a:rPr lang="en-US" dirty="0"/>
              <a:t>Use learning to detect whether other methods are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72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688" y="2461074"/>
            <a:ext cx="10570464" cy="1371600"/>
          </a:xfrm>
        </p:spPr>
        <p:txBody>
          <a:bodyPr/>
          <a:lstStyle/>
          <a:p>
            <a:r>
              <a:rPr lang="en-US" dirty="0"/>
              <a:t>API Security</a:t>
            </a:r>
          </a:p>
        </p:txBody>
      </p:sp>
    </p:spTree>
    <p:extLst>
      <p:ext uri="{BB962C8B-B14F-4D97-AF65-F5344CB8AC3E}">
        <p14:creationId xmlns:p14="http://schemas.microsoft.com/office/powerpoint/2010/main" val="277412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345F-01D4-9244-9452-F77939CD0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API with ASM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9474-7832-354B-8612-6C64780FE6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following demonstrates some examples of protecting a JSON API (the BIGIP Restful API)</a:t>
            </a:r>
          </a:p>
          <a:p>
            <a:r>
              <a:rPr lang="en-US" dirty="0"/>
              <a:t>API calls are web traffic, so almost all of the security features ASM provides apply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A7751-9130-A943-84B4-16D3F9B811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1AA5A-4815-3E4F-944C-0BE6DC8CC3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52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10">
            <a:extLst>
              <a:ext uri="{FF2B5EF4-FFF2-40B4-BE49-F238E27FC236}">
                <a16:creationId xmlns:a16="http://schemas.microsoft.com/office/drawing/2014/main" id="{DD558930-2381-8141-A57D-26A76B6DE709}"/>
              </a:ext>
            </a:extLst>
          </p:cNvPr>
          <p:cNvSpPr/>
          <p:nvPr/>
        </p:nvSpPr>
        <p:spPr>
          <a:xfrm>
            <a:off x="7234177" y="4003589"/>
            <a:ext cx="1039719" cy="45266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BC30B-7D80-3F4D-9156-0A363C72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API URL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FA078-D0D9-934E-B149-657A7BF4ED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2F137-5C7F-8D47-AE8A-DF54F7BE3B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C51778-38A5-674E-AF7B-AAA06AD9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09" y="2957251"/>
            <a:ext cx="6883400" cy="2679700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D01CFD0-C545-F84B-BF25-850947214B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172731"/>
            <a:ext cx="7969096" cy="178452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URLs in Restful API represents configuration objects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This allows for control over what object can be viewed and modified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191267-7948-B04B-BBE4-88EDB878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896" y="960699"/>
            <a:ext cx="3613304" cy="532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3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688" y="2461074"/>
            <a:ext cx="10570464" cy="1371600"/>
          </a:xfrm>
        </p:spPr>
        <p:txBody>
          <a:bodyPr/>
          <a:lstStyle/>
          <a:p>
            <a:r>
              <a:rPr lang="en-US" dirty="0"/>
              <a:t>HIGH Protection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FF31C7-A153-6F4B-89CF-EFDCFB21F495}"/>
              </a:ext>
            </a:extLst>
          </p:cNvPr>
          <p:cNvSpPr txBox="1">
            <a:spLocks/>
          </p:cNvSpPr>
          <p:nvPr/>
        </p:nvSpPr>
        <p:spPr>
          <a:xfrm>
            <a:off x="1409700" y="4167954"/>
            <a:ext cx="9372600" cy="1371600"/>
          </a:xfrm>
          <a:prstGeom prst="rect">
            <a:avLst/>
          </a:prstGeom>
        </p:spPr>
        <p:txBody>
          <a:bodyPr vert="horz" lIns="155448" tIns="155448" rIns="155448" bIns="155448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1" kern="1200" cap="all" spc="-200" baseline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4000" dirty="0"/>
              <a:t>Increased Security</a:t>
            </a:r>
          </a:p>
          <a:p>
            <a:r>
              <a:rPr lang="en-US" sz="4000" dirty="0"/>
              <a:t>Session enforcement</a:t>
            </a:r>
          </a:p>
        </p:txBody>
      </p:sp>
    </p:spTree>
    <p:extLst>
      <p:ext uri="{BB962C8B-B14F-4D97-AF65-F5344CB8AC3E}">
        <p14:creationId xmlns:p14="http://schemas.microsoft.com/office/powerpoint/2010/main" val="41158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4E342F-4BBC-1146-9F22-61C09718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0" y="2746037"/>
            <a:ext cx="8513260" cy="35675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124798-E7F0-9441-9F8D-3C58979D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757130"/>
          </a:xfrm>
        </p:spPr>
        <p:txBody>
          <a:bodyPr/>
          <a:lstStyle/>
          <a:p>
            <a:r>
              <a:rPr lang="en-US" sz="3200" dirty="0"/>
              <a:t>LIMIT REST COMMANDS/HTTP METHODS PER URL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B9A61-0F05-F947-B7B4-AE5B751118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1448907"/>
            <a:ext cx="11582400" cy="4349578"/>
          </a:xfrm>
        </p:spPr>
        <p:txBody>
          <a:bodyPr/>
          <a:lstStyle/>
          <a:p>
            <a:r>
              <a:rPr lang="en-US" sz="2400" dirty="0"/>
              <a:t>E.g.  Disallow new ASM policies from being created</a:t>
            </a:r>
          </a:p>
          <a:p>
            <a:pPr lvl="1"/>
            <a:r>
              <a:rPr lang="en-US" sz="1600" dirty="0"/>
              <a:t>POST is used to create ASM policies, prohibit the command on the policies URL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18207-7B2A-9443-ABC0-FFF5448DE7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4DD7E-B4DE-9645-A90A-6FB23A361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807F54-75BE-2841-835D-F091DDA1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24" y="2236541"/>
            <a:ext cx="4674436" cy="275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4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4587DEA-0919-4946-9084-406494902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69" y="1188260"/>
            <a:ext cx="5752990" cy="3164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18ACD-B16D-D84B-BFE1-74EC971C0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JSON Parameters/Keys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CCA2B-D4EB-3C4C-B616-66712A9ED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1188260"/>
            <a:ext cx="4024182" cy="3900084"/>
          </a:xfrm>
        </p:spPr>
        <p:txBody>
          <a:bodyPr/>
          <a:lstStyle/>
          <a:p>
            <a:r>
              <a:rPr lang="en-US" sz="2000" dirty="0"/>
              <a:t>JSON keys represent configuration fields within an configuration object</a:t>
            </a:r>
          </a:p>
          <a:p>
            <a:r>
              <a:rPr lang="en-US" sz="2000" dirty="0"/>
              <a:t>JSON keys are treated as parameters</a:t>
            </a:r>
          </a:p>
          <a:p>
            <a:r>
              <a:rPr lang="en-US" sz="2000" dirty="0"/>
              <a:t>Learned JSON keys can be added to the policy on per-URL basis as parameters</a:t>
            </a:r>
          </a:p>
          <a:p>
            <a:r>
              <a:rPr lang="en-US" sz="2000" dirty="0"/>
              <a:t>Controlling parameters per-URL allows for fine-grained control over what objects can be created and modified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43F20-A7E2-684D-A363-68939F06E1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C3F4E-68D4-4C43-8960-BA331E36D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28385" y="6506186"/>
            <a:ext cx="461251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F4C1B2-17EC-154C-BBE8-F8123BF94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941" y="2249177"/>
            <a:ext cx="4615410" cy="3615573"/>
          </a:xfrm>
          <a:prstGeom prst="rect">
            <a:avLst/>
          </a:prstGeom>
        </p:spPr>
      </p:pic>
      <p:sp>
        <p:nvSpPr>
          <p:cNvPr id="23" name="Bent Arrow 22">
            <a:extLst>
              <a:ext uri="{FF2B5EF4-FFF2-40B4-BE49-F238E27FC236}">
                <a16:creationId xmlns:a16="http://schemas.microsoft.com/office/drawing/2014/main" id="{933F6707-B3D2-764E-80BD-1972F0189EB1}"/>
              </a:ext>
            </a:extLst>
          </p:cNvPr>
          <p:cNvSpPr/>
          <p:nvPr/>
        </p:nvSpPr>
        <p:spPr>
          <a:xfrm rot="10800000">
            <a:off x="8544351" y="4367933"/>
            <a:ext cx="813816" cy="868680"/>
          </a:xfrm>
          <a:prstGeom prst="ben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94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610F-6889-FF4E-A01F-A1075054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JSON Input/Values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3CF38E-9634-A948-9334-11A4CCF1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589" y="959574"/>
            <a:ext cx="4111665" cy="330594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64E88-95E4-FB4E-9455-2FC370A233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205955" cy="4349578"/>
          </a:xfrm>
        </p:spPr>
        <p:txBody>
          <a:bodyPr/>
          <a:lstStyle/>
          <a:p>
            <a:r>
              <a:rPr lang="en-US" sz="2400" dirty="0"/>
              <a:t>Restrict JSON input to  parameters using length restrictions, regular expressions and/or Meta Character restrictions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02B8B-7581-CD43-9551-65B4121C63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B060C-27CC-EF4E-A2EF-89A304B37B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7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568576A-1710-994A-A20A-C2FCA48F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770" y="2697383"/>
            <a:ext cx="5425154" cy="3634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75E8F-C00F-EC4B-BB44-C43837E23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Profiles Per URL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ADB40-A971-9547-AFC4-C3F3CF95F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30" y="1009815"/>
            <a:ext cx="7127430" cy="266041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78843-3446-C840-8D17-9F94BFF76B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4984830" cy="4349578"/>
          </a:xfrm>
        </p:spPr>
        <p:txBody>
          <a:bodyPr/>
          <a:lstStyle/>
          <a:p>
            <a:r>
              <a:rPr lang="en-US" sz="2800" dirty="0"/>
              <a:t>Define JSON payload limits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0F466-258F-794E-A310-CD6B8BA582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8461-F019-F449-8179-7A05298A86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2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C18A-015E-C34D-B616-D49F3E826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8971C-0556-EE4F-85A3-0EBE70266E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285283"/>
            <a:ext cx="4731434" cy="4349578"/>
          </a:xfrm>
        </p:spPr>
        <p:txBody>
          <a:bodyPr/>
          <a:lstStyle/>
          <a:p>
            <a:r>
              <a:rPr lang="en-US" sz="2400" dirty="0"/>
              <a:t>Using either ASM Login Pages/Sessions Tracking and/or APM authentication methods, user identity can be tied to requests and access</a:t>
            </a:r>
          </a:p>
          <a:p>
            <a:r>
              <a:rPr lang="en-US" sz="2400" dirty="0"/>
              <a:t>Can be used to restrict access based on user identity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6EF22-1F1C-344F-BBCF-F4D322C3F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8F341-18AE-8941-B3D7-CAD3650A69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CE033D-530A-B74A-B75C-B68B4B707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98" y="970271"/>
            <a:ext cx="6400800" cy="1231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7A5978-4586-A544-AA7C-922333FC6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498" y="2555653"/>
            <a:ext cx="51435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login protection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3613609"/>
            <a:ext cx="11582400" cy="1886859"/>
          </a:xfrm>
        </p:spPr>
        <p:txBody>
          <a:bodyPr/>
          <a:lstStyle/>
          <a:p>
            <a:r>
              <a:rPr lang="en-US" sz="2400" b="0" dirty="0">
                <a:solidFill>
                  <a:srgbClr val="FFFFFF"/>
                </a:solidFill>
              </a:rPr>
              <a:t>The login form can be submitted as an AJAX POST request with the login details and response in JSON format. </a:t>
            </a:r>
          </a:p>
          <a:p>
            <a:r>
              <a:rPr lang="en-US" altLang="en-US" sz="2400" b="0" dirty="0">
                <a:solidFill>
                  <a:srgbClr val="FFFFFF"/>
                </a:solidFill>
                <a:latin typeface="Arial" charset="0"/>
              </a:rPr>
              <a:t>The automatic policy builder can learn AJAX login pages without manual intervention and protect them automatically.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sz="1400" b="0" dirty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294620"/>
            <a:ext cx="60833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6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C18A-015E-C34D-B616-D49F3E826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311128"/>
          </a:xfrm>
        </p:spPr>
        <p:txBody>
          <a:bodyPr/>
          <a:lstStyle/>
          <a:p>
            <a:r>
              <a:rPr lang="en-US" sz="3600" dirty="0"/>
              <a:t>Enforce stronger/additional authentication methods with APM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8971C-0556-EE4F-85A3-0EBE70266E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612" y="2129737"/>
            <a:ext cx="4731434" cy="4349578"/>
          </a:xfrm>
        </p:spPr>
        <p:txBody>
          <a:bodyPr/>
          <a:lstStyle/>
          <a:p>
            <a:r>
              <a:rPr lang="en-US" sz="2400" dirty="0"/>
              <a:t>Enforce multi-factor authentication such as client cert, Active/Directory </a:t>
            </a:r>
            <a:r>
              <a:rPr lang="en-US" sz="2400" dirty="0" err="1"/>
              <a:t>Auth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6EF22-1F1C-344F-BBCF-F4D322C3F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8F341-18AE-8941-B3D7-CAD3650A69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57B81-E2D4-F04B-969D-DDF1A9FC2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690" y="1063195"/>
            <a:ext cx="18923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5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5773687" y="1072120"/>
            <a:ext cx="6297779" cy="2638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0732" y="135988"/>
            <a:ext cx="11582400" cy="867930"/>
          </a:xfrm>
        </p:spPr>
        <p:txBody>
          <a:bodyPr>
            <a:noAutofit/>
          </a:bodyPr>
          <a:lstStyle/>
          <a:p>
            <a:r>
              <a:rPr lang="en-US" sz="3600" dirty="0"/>
              <a:t>Use Case OAuth for API Authorization</a:t>
            </a:r>
            <a:endParaRPr lang="en-US" sz="2400" i="1" dirty="0"/>
          </a:p>
        </p:txBody>
      </p:sp>
      <p:sp>
        <p:nvSpPr>
          <p:cNvPr id="100" name="Rectangle 99"/>
          <p:cNvSpPr/>
          <p:nvPr/>
        </p:nvSpPr>
        <p:spPr>
          <a:xfrm>
            <a:off x="266283" y="1372115"/>
            <a:ext cx="5342304" cy="461367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398" b="1" dirty="0">
                <a:ln>
                  <a:solidFill>
                    <a:srgbClr val="FFFFFF">
                      <a:alpha val="1000"/>
                    </a:srgbClr>
                  </a:solidFill>
                </a:ln>
                <a:solidFill>
                  <a:srgbClr val="FFFFFF"/>
                </a:solidFill>
              </a:rPr>
              <a:t>Problems</a:t>
            </a:r>
            <a:endParaRPr lang="en-US" sz="1798" b="1" dirty="0">
              <a:ln>
                <a:solidFill>
                  <a:srgbClr val="FFFFFF">
                    <a:alpha val="1000"/>
                  </a:srgb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 bwMode="ltGray">
          <a:xfrm>
            <a:off x="189131" y="1888752"/>
            <a:ext cx="5425277" cy="1346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1" tIns="45686" rIns="91371" bIns="45686" rtlCol="0" anchor="t" anchorCtr="0">
            <a:noAutofit/>
          </a:bodyPr>
          <a:lstStyle/>
          <a:p>
            <a:pPr marL="169761" indent="-169761" fontAlgn="base">
              <a:lnSpc>
                <a:spcPct val="90000"/>
              </a:lnSpc>
              <a:spcAft>
                <a:spcPts val="80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ea typeface="Calibri" charset="0"/>
                <a:cs typeface="Calibri" charset="0"/>
              </a:rPr>
              <a:t>Access to user authorized information hosted on another site</a:t>
            </a:r>
          </a:p>
          <a:p>
            <a:pPr marL="169761" indent="-169761" fontAlgn="base">
              <a:lnSpc>
                <a:spcPct val="90000"/>
              </a:lnSpc>
              <a:spcAft>
                <a:spcPts val="80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ea typeface="Calibri" charset="0"/>
                <a:cs typeface="Calibri" charset="0"/>
              </a:rPr>
              <a:t>Compliance and liability challenges – How to protect credentials and the data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96581" y="3547420"/>
            <a:ext cx="5312006" cy="461367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398" b="1">
                <a:ln>
                  <a:solidFill>
                    <a:srgbClr val="FFFFFF">
                      <a:alpha val="1000"/>
                    </a:srgbClr>
                  </a:solidFill>
                </a:ln>
                <a:solidFill>
                  <a:srgbClr val="FFFFFF"/>
                </a:solidFill>
              </a:rPr>
              <a:t>Solution</a:t>
            </a:r>
            <a:endParaRPr lang="en-US" sz="1798" b="1">
              <a:ln>
                <a:solidFill>
                  <a:srgbClr val="FFFFFF">
                    <a:alpha val="1000"/>
                  </a:srgb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 bwMode="ltGray">
          <a:xfrm>
            <a:off x="266283" y="3970631"/>
            <a:ext cx="5468400" cy="2284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1" tIns="45686" rIns="91371" bIns="45686" rtlCol="0" anchor="t" anchorCtr="0">
            <a:noAutofit/>
          </a:bodyPr>
          <a:lstStyle/>
          <a:p>
            <a:pPr marL="169761" indent="-169761" fontAlgn="base">
              <a:lnSpc>
                <a:spcPct val="90000"/>
              </a:lnSpc>
              <a:spcAft>
                <a:spcPts val="80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ea typeface="Calibri" charset="0"/>
                <a:cs typeface="Calibri" charset="0"/>
              </a:rPr>
              <a:t>Either or both:</a:t>
            </a:r>
          </a:p>
          <a:p>
            <a:pPr marL="742950" lvl="1" indent="-285750" fontAlgn="base">
              <a:lnSpc>
                <a:spcPct val="90000"/>
              </a:lnSpc>
              <a:spcAft>
                <a:spcPts val="800"/>
              </a:spcAft>
              <a:buFont typeface="Wingdings" charset="2"/>
              <a:buChar char="§"/>
            </a:pPr>
            <a:r>
              <a:rPr lang="en-US" dirty="0">
                <a:solidFill>
                  <a:srgbClr val="FFFFFF"/>
                </a:solidFill>
                <a:ea typeface="Calibri" charset="0"/>
                <a:cs typeface="Calibri" charset="0"/>
              </a:rPr>
              <a:t>APM </a:t>
            </a:r>
            <a:r>
              <a:rPr lang="en-US" dirty="0" err="1">
                <a:solidFill>
                  <a:srgbClr val="FFFFFF"/>
                </a:solidFill>
                <a:ea typeface="Calibri" charset="0"/>
                <a:cs typeface="Calibri" charset="0"/>
              </a:rPr>
              <a:t>OAuth</a:t>
            </a:r>
            <a:r>
              <a:rPr lang="en-US" dirty="0">
                <a:solidFill>
                  <a:srgbClr val="FFFFFF"/>
                </a:solidFill>
                <a:ea typeface="Calibri" charset="0"/>
                <a:cs typeface="Calibri" charset="0"/>
              </a:rPr>
              <a:t> Resource Server authorizes web APIs</a:t>
            </a:r>
          </a:p>
          <a:p>
            <a:pPr marL="742950" lvl="1" indent="-285750" fontAlgn="base">
              <a:lnSpc>
                <a:spcPct val="90000"/>
              </a:lnSpc>
              <a:spcAft>
                <a:spcPts val="800"/>
              </a:spcAft>
              <a:buFont typeface="Wingdings" charset="2"/>
              <a:buChar char="§"/>
            </a:pPr>
            <a:r>
              <a:rPr lang="en-US" dirty="0">
                <a:solidFill>
                  <a:srgbClr val="FFFFFF"/>
                </a:solidFill>
                <a:ea typeface="Calibri" charset="0"/>
                <a:cs typeface="Calibri" charset="0"/>
              </a:rPr>
              <a:t>APM OAuth Authorization server grants tokens</a:t>
            </a:r>
          </a:p>
          <a:p>
            <a:pPr marL="169761" indent="-169761" fontAlgn="base">
              <a:lnSpc>
                <a:spcPct val="90000"/>
              </a:lnSpc>
              <a:spcAft>
                <a:spcPts val="80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ea typeface="Calibri" charset="0"/>
                <a:cs typeface="Calibri" charset="0"/>
              </a:rPr>
              <a:t>App to app communication via APIs can be protected, and initial consent via user authorization be requested</a:t>
            </a:r>
          </a:p>
          <a:p>
            <a:pPr marL="626961" lvl="1" indent="-169761" fontAlgn="base">
              <a:lnSpc>
                <a:spcPct val="90000"/>
              </a:lnSpc>
              <a:spcAft>
                <a:spcPts val="800"/>
              </a:spcAft>
              <a:buFont typeface="Arial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69761" indent="-169761" fontAlgn="base">
              <a:lnSpc>
                <a:spcPct val="90000"/>
              </a:lnSpc>
              <a:spcAft>
                <a:spcPts val="800"/>
              </a:spcAft>
              <a:buFont typeface="Arial" pitchFamily="34" charset="0"/>
              <a:buChar char="•"/>
            </a:pPr>
            <a:endParaRPr lang="en-US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87008" y="4310698"/>
            <a:ext cx="6136924" cy="145270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FFFFF"/>
                </a:solidFill>
                <a:ea typeface="Calibri" charset="0"/>
                <a:cs typeface="Calibri" charset="0"/>
              </a:rPr>
              <a:t>Authorization Server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>
                <a:solidFill>
                  <a:srgbClr val="FFFFFF"/>
                </a:solidFill>
                <a:ea typeface="Calibri" charset="0"/>
                <a:cs typeface="Calibri" charset="0"/>
              </a:rPr>
              <a:t>US Retail company allowing inventory and pricing exchange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>
                <a:solidFill>
                  <a:srgbClr val="FFFFFF"/>
                </a:solidFill>
                <a:ea typeface="Calibri" charset="0"/>
                <a:cs typeface="Calibri" charset="0"/>
              </a:rPr>
              <a:t>Bank in Europe for Realtors’ mortgage calculator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5787008" y="3882110"/>
            <a:ext cx="6284458" cy="461367"/>
          </a:xfrm>
          <a:prstGeom prst="rect">
            <a:avLst/>
          </a:prstGeom>
          <a:solidFill>
            <a:srgbClr val="C80000"/>
          </a:solidFill>
          <a:ln w="254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398" b="1" dirty="0">
                <a:ln>
                  <a:solidFill>
                    <a:srgbClr val="FFFFFF">
                      <a:alpha val="1000"/>
                    </a:srgbClr>
                  </a:solidFill>
                </a:ln>
                <a:solidFill>
                  <a:srgbClr val="FFFFFF"/>
                </a:solidFill>
              </a:rPr>
              <a:t>Use Cases</a:t>
            </a:r>
            <a:endParaRPr lang="en-US" sz="1798" b="1" dirty="0">
              <a:ln>
                <a:solidFill>
                  <a:srgbClr val="FFFFFF">
                    <a:alpha val="1000"/>
                  </a:srgbClr>
                </a:solidFill>
              </a:ln>
              <a:solidFill>
                <a:srgbClr val="FFFFFF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6780947" y="1094880"/>
            <a:ext cx="4598409" cy="2640076"/>
            <a:chOff x="6646945" y="1524000"/>
            <a:chExt cx="6525681" cy="4655956"/>
          </a:xfrm>
        </p:grpSpPr>
        <p:sp>
          <p:nvSpPr>
            <p:cNvPr id="62" name="TextBox 61"/>
            <p:cNvSpPr txBox="1"/>
            <p:nvPr/>
          </p:nvSpPr>
          <p:spPr>
            <a:xfrm>
              <a:off x="8068162" y="1524000"/>
              <a:ext cx="2757362" cy="43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C00000"/>
                  </a:solidFill>
                </a:rPr>
                <a:t>Partner Network</a:t>
              </a: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10320725" y="3673347"/>
              <a:ext cx="2851901" cy="1264368"/>
              <a:chOff x="10257814" y="3779675"/>
              <a:chExt cx="2851901" cy="1264368"/>
            </a:xfrm>
          </p:grpSpPr>
          <p:pic>
            <p:nvPicPr>
              <p:cNvPr id="96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0957063" y="3812932"/>
                <a:ext cx="422822" cy="800907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1480764" y="3787992"/>
                <a:ext cx="422822" cy="800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8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1985070" y="3779675"/>
                <a:ext cx="422822" cy="800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9" name="TextBox 98"/>
              <p:cNvSpPr txBox="1"/>
              <p:nvPr/>
            </p:nvSpPr>
            <p:spPr>
              <a:xfrm>
                <a:off x="10257814" y="4609815"/>
                <a:ext cx="2851901" cy="434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4D4F53"/>
                    </a:solidFill>
                  </a:rPr>
                  <a:t>Enterprise Web Applications</a:t>
                </a: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8537568" y="4037451"/>
              <a:ext cx="1807776" cy="705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4D4F53"/>
                  </a:solidFill>
                </a:rPr>
                <a:t>APM As</a:t>
              </a:r>
            </a:p>
            <a:p>
              <a:pPr algn="ctr"/>
              <a:r>
                <a:rPr lang="en-US" sz="1000" b="1" dirty="0">
                  <a:solidFill>
                    <a:srgbClr val="4D4F53"/>
                  </a:solidFill>
                </a:rPr>
                <a:t>Resource Server</a:t>
              </a:r>
            </a:p>
          </p:txBody>
        </p:sp>
        <p:pic>
          <p:nvPicPr>
            <p:cNvPr id="6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46945" y="1894494"/>
              <a:ext cx="635858" cy="68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7" name="Straight Arrow Connector 66"/>
            <p:cNvCxnSpPr/>
            <p:nvPr/>
          </p:nvCxnSpPr>
          <p:spPr>
            <a:xfrm>
              <a:off x="7308294" y="2052432"/>
              <a:ext cx="1446213" cy="16017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7040887" y="1717100"/>
              <a:ext cx="1149742" cy="43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4D4F53"/>
                  </a:solidFill>
                </a:rPr>
                <a:t>(1)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608742" y="1826507"/>
              <a:ext cx="583189" cy="43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4D4F53"/>
                  </a:solidFill>
                </a:rPr>
                <a:t>(2)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78921" y="2236032"/>
              <a:ext cx="869956" cy="43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4D4F53"/>
                  </a:solidFill>
                </a:rPr>
                <a:t>(3)</a:t>
              </a: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10149883" y="1933212"/>
              <a:ext cx="1102897" cy="1125098"/>
              <a:chOff x="5052792" y="1044575"/>
              <a:chExt cx="1046521" cy="1190103"/>
            </a:xfrm>
          </p:grpSpPr>
          <p:sp>
            <p:nvSpPr>
              <p:cNvPr id="94" name="Freeform 52"/>
              <p:cNvSpPr>
                <a:spLocks noEditPoints="1"/>
              </p:cNvSpPr>
              <p:nvPr/>
            </p:nvSpPr>
            <p:spPr bwMode="auto">
              <a:xfrm>
                <a:off x="5387510" y="1044575"/>
                <a:ext cx="306387" cy="471488"/>
              </a:xfrm>
              <a:custGeom>
                <a:avLst/>
                <a:gdLst>
                  <a:gd name="T0" fmla="*/ 298 w 341"/>
                  <a:gd name="T1" fmla="*/ 0 h 523"/>
                  <a:gd name="T2" fmla="*/ 42 w 341"/>
                  <a:gd name="T3" fmla="*/ 0 h 523"/>
                  <a:gd name="T4" fmla="*/ 0 w 341"/>
                  <a:gd name="T5" fmla="*/ 43 h 523"/>
                  <a:gd name="T6" fmla="*/ 0 w 341"/>
                  <a:gd name="T7" fmla="*/ 480 h 523"/>
                  <a:gd name="T8" fmla="*/ 42 w 341"/>
                  <a:gd name="T9" fmla="*/ 523 h 523"/>
                  <a:gd name="T10" fmla="*/ 298 w 341"/>
                  <a:gd name="T11" fmla="*/ 523 h 523"/>
                  <a:gd name="T12" fmla="*/ 341 w 341"/>
                  <a:gd name="T13" fmla="*/ 480 h 523"/>
                  <a:gd name="T14" fmla="*/ 341 w 341"/>
                  <a:gd name="T15" fmla="*/ 43 h 523"/>
                  <a:gd name="T16" fmla="*/ 298 w 341"/>
                  <a:gd name="T17" fmla="*/ 0 h 523"/>
                  <a:gd name="T18" fmla="*/ 255 w 341"/>
                  <a:gd name="T19" fmla="*/ 73 h 523"/>
                  <a:gd name="T20" fmla="*/ 278 w 341"/>
                  <a:gd name="T21" fmla="*/ 50 h 523"/>
                  <a:gd name="T22" fmla="*/ 301 w 341"/>
                  <a:gd name="T23" fmla="*/ 73 h 523"/>
                  <a:gd name="T24" fmla="*/ 301 w 341"/>
                  <a:gd name="T25" fmla="*/ 137 h 523"/>
                  <a:gd name="T26" fmla="*/ 278 w 341"/>
                  <a:gd name="T27" fmla="*/ 160 h 523"/>
                  <a:gd name="T28" fmla="*/ 255 w 341"/>
                  <a:gd name="T29" fmla="*/ 137 h 523"/>
                  <a:gd name="T30" fmla="*/ 255 w 341"/>
                  <a:gd name="T31" fmla="*/ 73 h 523"/>
                  <a:gd name="T32" fmla="*/ 298 w 341"/>
                  <a:gd name="T33" fmla="*/ 461 h 523"/>
                  <a:gd name="T34" fmla="*/ 43 w 341"/>
                  <a:gd name="T35" fmla="*/ 461 h 523"/>
                  <a:gd name="T36" fmla="*/ 32 w 341"/>
                  <a:gd name="T37" fmla="*/ 450 h 523"/>
                  <a:gd name="T38" fmla="*/ 43 w 341"/>
                  <a:gd name="T39" fmla="*/ 439 h 523"/>
                  <a:gd name="T40" fmla="*/ 298 w 341"/>
                  <a:gd name="T41" fmla="*/ 439 h 523"/>
                  <a:gd name="T42" fmla="*/ 308 w 341"/>
                  <a:gd name="T43" fmla="*/ 450 h 523"/>
                  <a:gd name="T44" fmla="*/ 298 w 341"/>
                  <a:gd name="T45" fmla="*/ 461 h 523"/>
                  <a:gd name="T46" fmla="*/ 298 w 341"/>
                  <a:gd name="T47" fmla="*/ 397 h 523"/>
                  <a:gd name="T48" fmla="*/ 43 w 341"/>
                  <a:gd name="T49" fmla="*/ 397 h 523"/>
                  <a:gd name="T50" fmla="*/ 32 w 341"/>
                  <a:gd name="T51" fmla="*/ 386 h 523"/>
                  <a:gd name="T52" fmla="*/ 43 w 341"/>
                  <a:gd name="T53" fmla="*/ 375 h 523"/>
                  <a:gd name="T54" fmla="*/ 298 w 341"/>
                  <a:gd name="T55" fmla="*/ 375 h 523"/>
                  <a:gd name="T56" fmla="*/ 308 w 341"/>
                  <a:gd name="T57" fmla="*/ 386 h 523"/>
                  <a:gd name="T58" fmla="*/ 298 w 341"/>
                  <a:gd name="T59" fmla="*/ 397 h 523"/>
                  <a:gd name="T60" fmla="*/ 298 w 341"/>
                  <a:gd name="T61" fmla="*/ 332 h 523"/>
                  <a:gd name="T62" fmla="*/ 43 w 341"/>
                  <a:gd name="T63" fmla="*/ 332 h 523"/>
                  <a:gd name="T64" fmla="*/ 32 w 341"/>
                  <a:gd name="T65" fmla="*/ 322 h 523"/>
                  <a:gd name="T66" fmla="*/ 43 w 341"/>
                  <a:gd name="T67" fmla="*/ 311 h 523"/>
                  <a:gd name="T68" fmla="*/ 298 w 341"/>
                  <a:gd name="T69" fmla="*/ 311 h 523"/>
                  <a:gd name="T70" fmla="*/ 308 w 341"/>
                  <a:gd name="T71" fmla="*/ 322 h 523"/>
                  <a:gd name="T72" fmla="*/ 298 w 341"/>
                  <a:gd name="T73" fmla="*/ 332 h 523"/>
                  <a:gd name="T74" fmla="*/ 298 w 341"/>
                  <a:gd name="T75" fmla="*/ 268 h 523"/>
                  <a:gd name="T76" fmla="*/ 43 w 341"/>
                  <a:gd name="T77" fmla="*/ 268 h 523"/>
                  <a:gd name="T78" fmla="*/ 32 w 341"/>
                  <a:gd name="T79" fmla="*/ 258 h 523"/>
                  <a:gd name="T80" fmla="*/ 43 w 341"/>
                  <a:gd name="T81" fmla="*/ 247 h 523"/>
                  <a:gd name="T82" fmla="*/ 298 w 341"/>
                  <a:gd name="T83" fmla="*/ 247 h 523"/>
                  <a:gd name="T84" fmla="*/ 308 w 341"/>
                  <a:gd name="T85" fmla="*/ 258 h 523"/>
                  <a:gd name="T86" fmla="*/ 298 w 341"/>
                  <a:gd name="T87" fmla="*/ 268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41" h="523">
                    <a:moveTo>
                      <a:pt x="298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20"/>
                      <a:pt x="0" y="43"/>
                    </a:cubicBezTo>
                    <a:cubicBezTo>
                      <a:pt x="0" y="480"/>
                      <a:pt x="0" y="480"/>
                      <a:pt x="0" y="480"/>
                    </a:cubicBezTo>
                    <a:cubicBezTo>
                      <a:pt x="0" y="504"/>
                      <a:pt x="19" y="523"/>
                      <a:pt x="42" y="523"/>
                    </a:cubicBezTo>
                    <a:cubicBezTo>
                      <a:pt x="298" y="523"/>
                      <a:pt x="298" y="523"/>
                      <a:pt x="298" y="523"/>
                    </a:cubicBezTo>
                    <a:cubicBezTo>
                      <a:pt x="322" y="523"/>
                      <a:pt x="341" y="504"/>
                      <a:pt x="341" y="480"/>
                    </a:cubicBezTo>
                    <a:cubicBezTo>
                      <a:pt x="341" y="43"/>
                      <a:pt x="341" y="43"/>
                      <a:pt x="341" y="43"/>
                    </a:cubicBezTo>
                    <a:cubicBezTo>
                      <a:pt x="341" y="20"/>
                      <a:pt x="322" y="0"/>
                      <a:pt x="298" y="0"/>
                    </a:cubicBezTo>
                    <a:close/>
                    <a:moveTo>
                      <a:pt x="255" y="73"/>
                    </a:moveTo>
                    <a:cubicBezTo>
                      <a:pt x="255" y="60"/>
                      <a:pt x="266" y="50"/>
                      <a:pt x="278" y="50"/>
                    </a:cubicBezTo>
                    <a:cubicBezTo>
                      <a:pt x="291" y="50"/>
                      <a:pt x="301" y="60"/>
                      <a:pt x="301" y="73"/>
                    </a:cubicBezTo>
                    <a:cubicBezTo>
                      <a:pt x="301" y="137"/>
                      <a:pt x="301" y="137"/>
                      <a:pt x="301" y="137"/>
                    </a:cubicBezTo>
                    <a:cubicBezTo>
                      <a:pt x="301" y="149"/>
                      <a:pt x="291" y="160"/>
                      <a:pt x="278" y="160"/>
                    </a:cubicBezTo>
                    <a:cubicBezTo>
                      <a:pt x="266" y="160"/>
                      <a:pt x="255" y="149"/>
                      <a:pt x="255" y="137"/>
                    </a:cubicBezTo>
                    <a:lnTo>
                      <a:pt x="255" y="73"/>
                    </a:lnTo>
                    <a:close/>
                    <a:moveTo>
                      <a:pt x="298" y="461"/>
                    </a:moveTo>
                    <a:cubicBezTo>
                      <a:pt x="43" y="461"/>
                      <a:pt x="43" y="461"/>
                      <a:pt x="43" y="461"/>
                    </a:cubicBezTo>
                    <a:cubicBezTo>
                      <a:pt x="37" y="461"/>
                      <a:pt x="32" y="456"/>
                      <a:pt x="32" y="450"/>
                    </a:cubicBezTo>
                    <a:cubicBezTo>
                      <a:pt x="32" y="444"/>
                      <a:pt x="37" y="439"/>
                      <a:pt x="43" y="439"/>
                    </a:cubicBezTo>
                    <a:cubicBezTo>
                      <a:pt x="298" y="439"/>
                      <a:pt x="298" y="439"/>
                      <a:pt x="298" y="439"/>
                    </a:cubicBezTo>
                    <a:cubicBezTo>
                      <a:pt x="304" y="439"/>
                      <a:pt x="308" y="444"/>
                      <a:pt x="308" y="450"/>
                    </a:cubicBezTo>
                    <a:cubicBezTo>
                      <a:pt x="308" y="456"/>
                      <a:pt x="304" y="461"/>
                      <a:pt x="298" y="461"/>
                    </a:cubicBezTo>
                    <a:close/>
                    <a:moveTo>
                      <a:pt x="298" y="397"/>
                    </a:moveTo>
                    <a:cubicBezTo>
                      <a:pt x="43" y="397"/>
                      <a:pt x="43" y="397"/>
                      <a:pt x="43" y="397"/>
                    </a:cubicBezTo>
                    <a:cubicBezTo>
                      <a:pt x="37" y="397"/>
                      <a:pt x="32" y="392"/>
                      <a:pt x="32" y="386"/>
                    </a:cubicBezTo>
                    <a:cubicBezTo>
                      <a:pt x="32" y="380"/>
                      <a:pt x="37" y="375"/>
                      <a:pt x="43" y="375"/>
                    </a:cubicBezTo>
                    <a:cubicBezTo>
                      <a:pt x="298" y="375"/>
                      <a:pt x="298" y="375"/>
                      <a:pt x="298" y="375"/>
                    </a:cubicBezTo>
                    <a:cubicBezTo>
                      <a:pt x="304" y="375"/>
                      <a:pt x="308" y="380"/>
                      <a:pt x="308" y="386"/>
                    </a:cubicBezTo>
                    <a:cubicBezTo>
                      <a:pt x="308" y="392"/>
                      <a:pt x="304" y="397"/>
                      <a:pt x="298" y="397"/>
                    </a:cubicBezTo>
                    <a:close/>
                    <a:moveTo>
                      <a:pt x="298" y="332"/>
                    </a:moveTo>
                    <a:cubicBezTo>
                      <a:pt x="43" y="332"/>
                      <a:pt x="43" y="332"/>
                      <a:pt x="43" y="332"/>
                    </a:cubicBezTo>
                    <a:cubicBezTo>
                      <a:pt x="37" y="332"/>
                      <a:pt x="32" y="328"/>
                      <a:pt x="32" y="322"/>
                    </a:cubicBezTo>
                    <a:cubicBezTo>
                      <a:pt x="32" y="316"/>
                      <a:pt x="37" y="311"/>
                      <a:pt x="43" y="311"/>
                    </a:cubicBezTo>
                    <a:cubicBezTo>
                      <a:pt x="298" y="311"/>
                      <a:pt x="298" y="311"/>
                      <a:pt x="298" y="311"/>
                    </a:cubicBezTo>
                    <a:cubicBezTo>
                      <a:pt x="304" y="311"/>
                      <a:pt x="308" y="316"/>
                      <a:pt x="308" y="322"/>
                    </a:cubicBezTo>
                    <a:cubicBezTo>
                      <a:pt x="308" y="328"/>
                      <a:pt x="304" y="332"/>
                      <a:pt x="298" y="332"/>
                    </a:cubicBezTo>
                    <a:close/>
                    <a:moveTo>
                      <a:pt x="298" y="268"/>
                    </a:moveTo>
                    <a:cubicBezTo>
                      <a:pt x="43" y="268"/>
                      <a:pt x="43" y="268"/>
                      <a:pt x="43" y="268"/>
                    </a:cubicBezTo>
                    <a:cubicBezTo>
                      <a:pt x="37" y="268"/>
                      <a:pt x="32" y="263"/>
                      <a:pt x="32" y="258"/>
                    </a:cubicBezTo>
                    <a:cubicBezTo>
                      <a:pt x="32" y="252"/>
                      <a:pt x="37" y="247"/>
                      <a:pt x="43" y="247"/>
                    </a:cubicBezTo>
                    <a:cubicBezTo>
                      <a:pt x="298" y="247"/>
                      <a:pt x="298" y="247"/>
                      <a:pt x="298" y="247"/>
                    </a:cubicBezTo>
                    <a:cubicBezTo>
                      <a:pt x="304" y="247"/>
                      <a:pt x="308" y="252"/>
                      <a:pt x="308" y="258"/>
                    </a:cubicBezTo>
                    <a:cubicBezTo>
                      <a:pt x="308" y="263"/>
                      <a:pt x="304" y="268"/>
                      <a:pt x="298" y="268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D4F53"/>
                  </a:solidFill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5052792" y="1545703"/>
                <a:ext cx="1046521" cy="68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b="1" dirty="0">
                    <a:solidFill>
                      <a:srgbClr val="000000"/>
                    </a:solidFill>
                    <a:latin typeface="Franklin Gothic Book"/>
                    <a:cs typeface="Franklin Gothic Book"/>
                  </a:rPr>
                  <a:t>Active</a:t>
                </a:r>
                <a:r>
                  <a:rPr lang="en-US" sz="1000" b="1" dirty="0">
                    <a:solidFill>
                      <a:srgbClr val="4D4F53"/>
                    </a:solidFill>
                    <a:latin typeface="Franklin Gothic Book"/>
                    <a:cs typeface="Franklin Gothic Book"/>
                  </a:rPr>
                  <a:t> Directory</a:t>
                </a:r>
              </a:p>
            </p:txBody>
          </p:sp>
        </p:grpSp>
        <p:cxnSp>
          <p:nvCxnSpPr>
            <p:cNvPr id="73" name="Straight Connector 72"/>
            <p:cNvCxnSpPr/>
            <p:nvPr/>
          </p:nvCxnSpPr>
          <p:spPr>
            <a:xfrm flipH="1">
              <a:off x="8266801" y="3640812"/>
              <a:ext cx="18100" cy="230278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8224110" y="5745728"/>
              <a:ext cx="2163898" cy="43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C00000"/>
                  </a:solidFill>
                </a:rPr>
                <a:t>Enterprise Network</a:t>
              </a: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V="1">
              <a:off x="8690087" y="2748102"/>
              <a:ext cx="7696" cy="2128698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9322573" y="2175538"/>
              <a:ext cx="1065435" cy="904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8220864" y="3163151"/>
              <a:ext cx="588936" cy="43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>
                  <a:solidFill>
                    <a:srgbClr val="4D4F53"/>
                  </a:solidFill>
                </a:rPr>
                <a:t>(4a)</a:t>
              </a:r>
              <a:endParaRPr lang="en-US" sz="1000" b="1" dirty="0">
                <a:solidFill>
                  <a:srgbClr val="4D4F53"/>
                </a:solidFill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8841763" y="2002304"/>
              <a:ext cx="1380210" cy="976024"/>
              <a:chOff x="5486715" y="1040311"/>
              <a:chExt cx="1309659" cy="1032417"/>
            </a:xfrm>
          </p:grpSpPr>
          <p:sp>
            <p:nvSpPr>
              <p:cNvPr id="92" name="Freeform 52"/>
              <p:cNvSpPr>
                <a:spLocks noEditPoints="1"/>
              </p:cNvSpPr>
              <p:nvPr/>
            </p:nvSpPr>
            <p:spPr bwMode="auto">
              <a:xfrm>
                <a:off x="5486715" y="1040311"/>
                <a:ext cx="306387" cy="471488"/>
              </a:xfrm>
              <a:custGeom>
                <a:avLst/>
                <a:gdLst>
                  <a:gd name="T0" fmla="*/ 298 w 341"/>
                  <a:gd name="T1" fmla="*/ 0 h 523"/>
                  <a:gd name="T2" fmla="*/ 42 w 341"/>
                  <a:gd name="T3" fmla="*/ 0 h 523"/>
                  <a:gd name="T4" fmla="*/ 0 w 341"/>
                  <a:gd name="T5" fmla="*/ 43 h 523"/>
                  <a:gd name="T6" fmla="*/ 0 w 341"/>
                  <a:gd name="T7" fmla="*/ 480 h 523"/>
                  <a:gd name="T8" fmla="*/ 42 w 341"/>
                  <a:gd name="T9" fmla="*/ 523 h 523"/>
                  <a:gd name="T10" fmla="*/ 298 w 341"/>
                  <a:gd name="T11" fmla="*/ 523 h 523"/>
                  <a:gd name="T12" fmla="*/ 341 w 341"/>
                  <a:gd name="T13" fmla="*/ 480 h 523"/>
                  <a:gd name="T14" fmla="*/ 341 w 341"/>
                  <a:gd name="T15" fmla="*/ 43 h 523"/>
                  <a:gd name="T16" fmla="*/ 298 w 341"/>
                  <a:gd name="T17" fmla="*/ 0 h 523"/>
                  <a:gd name="T18" fmla="*/ 255 w 341"/>
                  <a:gd name="T19" fmla="*/ 73 h 523"/>
                  <a:gd name="T20" fmla="*/ 278 w 341"/>
                  <a:gd name="T21" fmla="*/ 50 h 523"/>
                  <a:gd name="T22" fmla="*/ 301 w 341"/>
                  <a:gd name="T23" fmla="*/ 73 h 523"/>
                  <a:gd name="T24" fmla="*/ 301 w 341"/>
                  <a:gd name="T25" fmla="*/ 137 h 523"/>
                  <a:gd name="T26" fmla="*/ 278 w 341"/>
                  <a:gd name="T27" fmla="*/ 160 h 523"/>
                  <a:gd name="T28" fmla="*/ 255 w 341"/>
                  <a:gd name="T29" fmla="*/ 137 h 523"/>
                  <a:gd name="T30" fmla="*/ 255 w 341"/>
                  <a:gd name="T31" fmla="*/ 73 h 523"/>
                  <a:gd name="T32" fmla="*/ 298 w 341"/>
                  <a:gd name="T33" fmla="*/ 461 h 523"/>
                  <a:gd name="T34" fmla="*/ 43 w 341"/>
                  <a:gd name="T35" fmla="*/ 461 h 523"/>
                  <a:gd name="T36" fmla="*/ 32 w 341"/>
                  <a:gd name="T37" fmla="*/ 450 h 523"/>
                  <a:gd name="T38" fmla="*/ 43 w 341"/>
                  <a:gd name="T39" fmla="*/ 439 h 523"/>
                  <a:gd name="T40" fmla="*/ 298 w 341"/>
                  <a:gd name="T41" fmla="*/ 439 h 523"/>
                  <a:gd name="T42" fmla="*/ 308 w 341"/>
                  <a:gd name="T43" fmla="*/ 450 h 523"/>
                  <a:gd name="T44" fmla="*/ 298 w 341"/>
                  <a:gd name="T45" fmla="*/ 461 h 523"/>
                  <a:gd name="T46" fmla="*/ 298 w 341"/>
                  <a:gd name="T47" fmla="*/ 397 h 523"/>
                  <a:gd name="T48" fmla="*/ 43 w 341"/>
                  <a:gd name="T49" fmla="*/ 397 h 523"/>
                  <a:gd name="T50" fmla="*/ 32 w 341"/>
                  <a:gd name="T51" fmla="*/ 386 h 523"/>
                  <a:gd name="T52" fmla="*/ 43 w 341"/>
                  <a:gd name="T53" fmla="*/ 375 h 523"/>
                  <a:gd name="T54" fmla="*/ 298 w 341"/>
                  <a:gd name="T55" fmla="*/ 375 h 523"/>
                  <a:gd name="T56" fmla="*/ 308 w 341"/>
                  <a:gd name="T57" fmla="*/ 386 h 523"/>
                  <a:gd name="T58" fmla="*/ 298 w 341"/>
                  <a:gd name="T59" fmla="*/ 397 h 523"/>
                  <a:gd name="T60" fmla="*/ 298 w 341"/>
                  <a:gd name="T61" fmla="*/ 332 h 523"/>
                  <a:gd name="T62" fmla="*/ 43 w 341"/>
                  <a:gd name="T63" fmla="*/ 332 h 523"/>
                  <a:gd name="T64" fmla="*/ 32 w 341"/>
                  <a:gd name="T65" fmla="*/ 322 h 523"/>
                  <a:gd name="T66" fmla="*/ 43 w 341"/>
                  <a:gd name="T67" fmla="*/ 311 h 523"/>
                  <a:gd name="T68" fmla="*/ 298 w 341"/>
                  <a:gd name="T69" fmla="*/ 311 h 523"/>
                  <a:gd name="T70" fmla="*/ 308 w 341"/>
                  <a:gd name="T71" fmla="*/ 322 h 523"/>
                  <a:gd name="T72" fmla="*/ 298 w 341"/>
                  <a:gd name="T73" fmla="*/ 332 h 523"/>
                  <a:gd name="T74" fmla="*/ 298 w 341"/>
                  <a:gd name="T75" fmla="*/ 268 h 523"/>
                  <a:gd name="T76" fmla="*/ 43 w 341"/>
                  <a:gd name="T77" fmla="*/ 268 h 523"/>
                  <a:gd name="T78" fmla="*/ 32 w 341"/>
                  <a:gd name="T79" fmla="*/ 258 h 523"/>
                  <a:gd name="T80" fmla="*/ 43 w 341"/>
                  <a:gd name="T81" fmla="*/ 247 h 523"/>
                  <a:gd name="T82" fmla="*/ 298 w 341"/>
                  <a:gd name="T83" fmla="*/ 247 h 523"/>
                  <a:gd name="T84" fmla="*/ 308 w 341"/>
                  <a:gd name="T85" fmla="*/ 258 h 523"/>
                  <a:gd name="T86" fmla="*/ 298 w 341"/>
                  <a:gd name="T87" fmla="*/ 268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41" h="523">
                    <a:moveTo>
                      <a:pt x="298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20"/>
                      <a:pt x="0" y="43"/>
                    </a:cubicBezTo>
                    <a:cubicBezTo>
                      <a:pt x="0" y="480"/>
                      <a:pt x="0" y="480"/>
                      <a:pt x="0" y="480"/>
                    </a:cubicBezTo>
                    <a:cubicBezTo>
                      <a:pt x="0" y="504"/>
                      <a:pt x="19" y="523"/>
                      <a:pt x="42" y="523"/>
                    </a:cubicBezTo>
                    <a:cubicBezTo>
                      <a:pt x="298" y="523"/>
                      <a:pt x="298" y="523"/>
                      <a:pt x="298" y="523"/>
                    </a:cubicBezTo>
                    <a:cubicBezTo>
                      <a:pt x="322" y="523"/>
                      <a:pt x="341" y="504"/>
                      <a:pt x="341" y="480"/>
                    </a:cubicBezTo>
                    <a:cubicBezTo>
                      <a:pt x="341" y="43"/>
                      <a:pt x="341" y="43"/>
                      <a:pt x="341" y="43"/>
                    </a:cubicBezTo>
                    <a:cubicBezTo>
                      <a:pt x="341" y="20"/>
                      <a:pt x="322" y="0"/>
                      <a:pt x="298" y="0"/>
                    </a:cubicBezTo>
                    <a:close/>
                    <a:moveTo>
                      <a:pt x="255" y="73"/>
                    </a:moveTo>
                    <a:cubicBezTo>
                      <a:pt x="255" y="60"/>
                      <a:pt x="266" y="50"/>
                      <a:pt x="278" y="50"/>
                    </a:cubicBezTo>
                    <a:cubicBezTo>
                      <a:pt x="291" y="50"/>
                      <a:pt x="301" y="60"/>
                      <a:pt x="301" y="73"/>
                    </a:cubicBezTo>
                    <a:cubicBezTo>
                      <a:pt x="301" y="137"/>
                      <a:pt x="301" y="137"/>
                      <a:pt x="301" y="137"/>
                    </a:cubicBezTo>
                    <a:cubicBezTo>
                      <a:pt x="301" y="149"/>
                      <a:pt x="291" y="160"/>
                      <a:pt x="278" y="160"/>
                    </a:cubicBezTo>
                    <a:cubicBezTo>
                      <a:pt x="266" y="160"/>
                      <a:pt x="255" y="149"/>
                      <a:pt x="255" y="137"/>
                    </a:cubicBezTo>
                    <a:lnTo>
                      <a:pt x="255" y="73"/>
                    </a:lnTo>
                    <a:close/>
                    <a:moveTo>
                      <a:pt x="298" y="461"/>
                    </a:moveTo>
                    <a:cubicBezTo>
                      <a:pt x="43" y="461"/>
                      <a:pt x="43" y="461"/>
                      <a:pt x="43" y="461"/>
                    </a:cubicBezTo>
                    <a:cubicBezTo>
                      <a:pt x="37" y="461"/>
                      <a:pt x="32" y="456"/>
                      <a:pt x="32" y="450"/>
                    </a:cubicBezTo>
                    <a:cubicBezTo>
                      <a:pt x="32" y="444"/>
                      <a:pt x="37" y="439"/>
                      <a:pt x="43" y="439"/>
                    </a:cubicBezTo>
                    <a:cubicBezTo>
                      <a:pt x="298" y="439"/>
                      <a:pt x="298" y="439"/>
                      <a:pt x="298" y="439"/>
                    </a:cubicBezTo>
                    <a:cubicBezTo>
                      <a:pt x="304" y="439"/>
                      <a:pt x="308" y="444"/>
                      <a:pt x="308" y="450"/>
                    </a:cubicBezTo>
                    <a:cubicBezTo>
                      <a:pt x="308" y="456"/>
                      <a:pt x="304" y="461"/>
                      <a:pt x="298" y="461"/>
                    </a:cubicBezTo>
                    <a:close/>
                    <a:moveTo>
                      <a:pt x="298" y="397"/>
                    </a:moveTo>
                    <a:cubicBezTo>
                      <a:pt x="43" y="397"/>
                      <a:pt x="43" y="397"/>
                      <a:pt x="43" y="397"/>
                    </a:cubicBezTo>
                    <a:cubicBezTo>
                      <a:pt x="37" y="397"/>
                      <a:pt x="32" y="392"/>
                      <a:pt x="32" y="386"/>
                    </a:cubicBezTo>
                    <a:cubicBezTo>
                      <a:pt x="32" y="380"/>
                      <a:pt x="37" y="375"/>
                      <a:pt x="43" y="375"/>
                    </a:cubicBezTo>
                    <a:cubicBezTo>
                      <a:pt x="298" y="375"/>
                      <a:pt x="298" y="375"/>
                      <a:pt x="298" y="375"/>
                    </a:cubicBezTo>
                    <a:cubicBezTo>
                      <a:pt x="304" y="375"/>
                      <a:pt x="308" y="380"/>
                      <a:pt x="308" y="386"/>
                    </a:cubicBezTo>
                    <a:cubicBezTo>
                      <a:pt x="308" y="392"/>
                      <a:pt x="304" y="397"/>
                      <a:pt x="298" y="397"/>
                    </a:cubicBezTo>
                    <a:close/>
                    <a:moveTo>
                      <a:pt x="298" y="332"/>
                    </a:moveTo>
                    <a:cubicBezTo>
                      <a:pt x="43" y="332"/>
                      <a:pt x="43" y="332"/>
                      <a:pt x="43" y="332"/>
                    </a:cubicBezTo>
                    <a:cubicBezTo>
                      <a:pt x="37" y="332"/>
                      <a:pt x="32" y="328"/>
                      <a:pt x="32" y="322"/>
                    </a:cubicBezTo>
                    <a:cubicBezTo>
                      <a:pt x="32" y="316"/>
                      <a:pt x="37" y="311"/>
                      <a:pt x="43" y="311"/>
                    </a:cubicBezTo>
                    <a:cubicBezTo>
                      <a:pt x="298" y="311"/>
                      <a:pt x="298" y="311"/>
                      <a:pt x="298" y="311"/>
                    </a:cubicBezTo>
                    <a:cubicBezTo>
                      <a:pt x="304" y="311"/>
                      <a:pt x="308" y="316"/>
                      <a:pt x="308" y="322"/>
                    </a:cubicBezTo>
                    <a:cubicBezTo>
                      <a:pt x="308" y="328"/>
                      <a:pt x="304" y="332"/>
                      <a:pt x="298" y="332"/>
                    </a:cubicBezTo>
                    <a:close/>
                    <a:moveTo>
                      <a:pt x="298" y="268"/>
                    </a:moveTo>
                    <a:cubicBezTo>
                      <a:pt x="43" y="268"/>
                      <a:pt x="43" y="268"/>
                      <a:pt x="43" y="268"/>
                    </a:cubicBezTo>
                    <a:cubicBezTo>
                      <a:pt x="37" y="268"/>
                      <a:pt x="32" y="263"/>
                      <a:pt x="32" y="258"/>
                    </a:cubicBezTo>
                    <a:cubicBezTo>
                      <a:pt x="32" y="252"/>
                      <a:pt x="37" y="247"/>
                      <a:pt x="43" y="247"/>
                    </a:cubicBezTo>
                    <a:cubicBezTo>
                      <a:pt x="298" y="247"/>
                      <a:pt x="298" y="247"/>
                      <a:pt x="298" y="247"/>
                    </a:cubicBezTo>
                    <a:cubicBezTo>
                      <a:pt x="304" y="247"/>
                      <a:pt x="308" y="252"/>
                      <a:pt x="308" y="258"/>
                    </a:cubicBezTo>
                    <a:cubicBezTo>
                      <a:pt x="308" y="263"/>
                      <a:pt x="304" y="268"/>
                      <a:pt x="298" y="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D4F53"/>
                  </a:solidFill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525740" y="1383754"/>
                <a:ext cx="1270634" cy="688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b="1" dirty="0">
                    <a:solidFill>
                      <a:srgbClr val="000000"/>
                    </a:solidFill>
                    <a:latin typeface="Franklin Gothic Book"/>
                    <a:cs typeface="Franklin Gothic Book"/>
                  </a:rPr>
                  <a:t>Partner Application</a:t>
                </a:r>
              </a:p>
            </p:txBody>
          </p:sp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8" y="2338011"/>
              <a:ext cx="441634" cy="423018"/>
            </a:xfrm>
            <a:prstGeom prst="rect">
              <a:avLst/>
            </a:prstGeom>
          </p:spPr>
        </p:pic>
        <p:cxnSp>
          <p:nvCxnSpPr>
            <p:cNvPr id="80" name="Straight Arrow Connector 79"/>
            <p:cNvCxnSpPr/>
            <p:nvPr/>
          </p:nvCxnSpPr>
          <p:spPr>
            <a:xfrm>
              <a:off x="7308294" y="2276530"/>
              <a:ext cx="1404095" cy="1345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8818135" y="2740439"/>
              <a:ext cx="659246" cy="980710"/>
              <a:chOff x="8489656" y="2809068"/>
              <a:chExt cx="659246" cy="980710"/>
            </a:xfrm>
          </p:grpSpPr>
          <p:cxnSp>
            <p:nvCxnSpPr>
              <p:cNvPr id="90" name="Straight Arrow Connector 89"/>
              <p:cNvCxnSpPr/>
              <p:nvPr/>
            </p:nvCxnSpPr>
            <p:spPr>
              <a:xfrm flipV="1">
                <a:off x="8687908" y="2809068"/>
                <a:ext cx="0" cy="980710"/>
              </a:xfrm>
              <a:prstGeom prst="straightConnector1">
                <a:avLst/>
              </a:prstGeom>
              <a:ln>
                <a:headEnd type="arrow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/>
              <p:cNvSpPr txBox="1"/>
              <p:nvPr/>
            </p:nvSpPr>
            <p:spPr>
              <a:xfrm>
                <a:off x="8489656" y="3243153"/>
                <a:ext cx="659246" cy="434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4D4F53"/>
                    </a:solidFill>
                  </a:rPr>
                  <a:t>(5)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9843911" y="3628089"/>
              <a:ext cx="779234" cy="43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4D4F53"/>
                  </a:solidFill>
                </a:rPr>
                <a:t>(6)</a:t>
              </a:r>
            </a:p>
          </p:txBody>
        </p:sp>
        <p:pic>
          <p:nvPicPr>
            <p:cNvPr id="83" name="Picture 82" descr="new_platforms"/>
            <p:cNvPicPr>
              <a:picLocks noChangeAspect="1" noChangeArrowheads="1"/>
            </p:cNvPicPr>
            <p:nvPr/>
          </p:nvPicPr>
          <p:blipFill>
            <a:blip r:embed="rId6" cstate="print"/>
            <a:srcRect t="55692" b="20441"/>
            <a:stretch>
              <a:fillRect/>
            </a:stretch>
          </p:blipFill>
          <p:spPr bwMode="auto">
            <a:xfrm>
              <a:off x="8818133" y="3683898"/>
              <a:ext cx="888218" cy="698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4" name="Straight Connector 83"/>
            <p:cNvCxnSpPr/>
            <p:nvPr/>
          </p:nvCxnSpPr>
          <p:spPr>
            <a:xfrm flipH="1">
              <a:off x="8266801" y="1613728"/>
              <a:ext cx="792" cy="15816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042571" y="5211395"/>
              <a:ext cx="2374864" cy="705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4D4F53"/>
                  </a:solidFill>
                </a:rPr>
                <a:t>APM as Authorization Server</a:t>
              </a: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10653481" y="5052782"/>
              <a:ext cx="1554161" cy="880843"/>
              <a:chOff x="5052792" y="1044575"/>
              <a:chExt cx="1474718" cy="931736"/>
            </a:xfrm>
          </p:grpSpPr>
          <p:sp>
            <p:nvSpPr>
              <p:cNvPr id="88" name="Freeform 52"/>
              <p:cNvSpPr>
                <a:spLocks noEditPoints="1"/>
              </p:cNvSpPr>
              <p:nvPr/>
            </p:nvSpPr>
            <p:spPr bwMode="auto">
              <a:xfrm>
                <a:off x="5387510" y="1044575"/>
                <a:ext cx="306387" cy="471488"/>
              </a:xfrm>
              <a:custGeom>
                <a:avLst/>
                <a:gdLst>
                  <a:gd name="T0" fmla="*/ 298 w 341"/>
                  <a:gd name="T1" fmla="*/ 0 h 523"/>
                  <a:gd name="T2" fmla="*/ 42 w 341"/>
                  <a:gd name="T3" fmla="*/ 0 h 523"/>
                  <a:gd name="T4" fmla="*/ 0 w 341"/>
                  <a:gd name="T5" fmla="*/ 43 h 523"/>
                  <a:gd name="T6" fmla="*/ 0 w 341"/>
                  <a:gd name="T7" fmla="*/ 480 h 523"/>
                  <a:gd name="T8" fmla="*/ 42 w 341"/>
                  <a:gd name="T9" fmla="*/ 523 h 523"/>
                  <a:gd name="T10" fmla="*/ 298 w 341"/>
                  <a:gd name="T11" fmla="*/ 523 h 523"/>
                  <a:gd name="T12" fmla="*/ 341 w 341"/>
                  <a:gd name="T13" fmla="*/ 480 h 523"/>
                  <a:gd name="T14" fmla="*/ 341 w 341"/>
                  <a:gd name="T15" fmla="*/ 43 h 523"/>
                  <a:gd name="T16" fmla="*/ 298 w 341"/>
                  <a:gd name="T17" fmla="*/ 0 h 523"/>
                  <a:gd name="T18" fmla="*/ 255 w 341"/>
                  <a:gd name="T19" fmla="*/ 73 h 523"/>
                  <a:gd name="T20" fmla="*/ 278 w 341"/>
                  <a:gd name="T21" fmla="*/ 50 h 523"/>
                  <a:gd name="T22" fmla="*/ 301 w 341"/>
                  <a:gd name="T23" fmla="*/ 73 h 523"/>
                  <a:gd name="T24" fmla="*/ 301 w 341"/>
                  <a:gd name="T25" fmla="*/ 137 h 523"/>
                  <a:gd name="T26" fmla="*/ 278 w 341"/>
                  <a:gd name="T27" fmla="*/ 160 h 523"/>
                  <a:gd name="T28" fmla="*/ 255 w 341"/>
                  <a:gd name="T29" fmla="*/ 137 h 523"/>
                  <a:gd name="T30" fmla="*/ 255 w 341"/>
                  <a:gd name="T31" fmla="*/ 73 h 523"/>
                  <a:gd name="T32" fmla="*/ 298 w 341"/>
                  <a:gd name="T33" fmla="*/ 461 h 523"/>
                  <a:gd name="T34" fmla="*/ 43 w 341"/>
                  <a:gd name="T35" fmla="*/ 461 h 523"/>
                  <a:gd name="T36" fmla="*/ 32 w 341"/>
                  <a:gd name="T37" fmla="*/ 450 h 523"/>
                  <a:gd name="T38" fmla="*/ 43 w 341"/>
                  <a:gd name="T39" fmla="*/ 439 h 523"/>
                  <a:gd name="T40" fmla="*/ 298 w 341"/>
                  <a:gd name="T41" fmla="*/ 439 h 523"/>
                  <a:gd name="T42" fmla="*/ 308 w 341"/>
                  <a:gd name="T43" fmla="*/ 450 h 523"/>
                  <a:gd name="T44" fmla="*/ 298 w 341"/>
                  <a:gd name="T45" fmla="*/ 461 h 523"/>
                  <a:gd name="T46" fmla="*/ 298 w 341"/>
                  <a:gd name="T47" fmla="*/ 397 h 523"/>
                  <a:gd name="T48" fmla="*/ 43 w 341"/>
                  <a:gd name="T49" fmla="*/ 397 h 523"/>
                  <a:gd name="T50" fmla="*/ 32 w 341"/>
                  <a:gd name="T51" fmla="*/ 386 h 523"/>
                  <a:gd name="T52" fmla="*/ 43 w 341"/>
                  <a:gd name="T53" fmla="*/ 375 h 523"/>
                  <a:gd name="T54" fmla="*/ 298 w 341"/>
                  <a:gd name="T55" fmla="*/ 375 h 523"/>
                  <a:gd name="T56" fmla="*/ 308 w 341"/>
                  <a:gd name="T57" fmla="*/ 386 h 523"/>
                  <a:gd name="T58" fmla="*/ 298 w 341"/>
                  <a:gd name="T59" fmla="*/ 397 h 523"/>
                  <a:gd name="T60" fmla="*/ 298 w 341"/>
                  <a:gd name="T61" fmla="*/ 332 h 523"/>
                  <a:gd name="T62" fmla="*/ 43 w 341"/>
                  <a:gd name="T63" fmla="*/ 332 h 523"/>
                  <a:gd name="T64" fmla="*/ 32 w 341"/>
                  <a:gd name="T65" fmla="*/ 322 h 523"/>
                  <a:gd name="T66" fmla="*/ 43 w 341"/>
                  <a:gd name="T67" fmla="*/ 311 h 523"/>
                  <a:gd name="T68" fmla="*/ 298 w 341"/>
                  <a:gd name="T69" fmla="*/ 311 h 523"/>
                  <a:gd name="T70" fmla="*/ 308 w 341"/>
                  <a:gd name="T71" fmla="*/ 322 h 523"/>
                  <a:gd name="T72" fmla="*/ 298 w 341"/>
                  <a:gd name="T73" fmla="*/ 332 h 523"/>
                  <a:gd name="T74" fmla="*/ 298 w 341"/>
                  <a:gd name="T75" fmla="*/ 268 h 523"/>
                  <a:gd name="T76" fmla="*/ 43 w 341"/>
                  <a:gd name="T77" fmla="*/ 268 h 523"/>
                  <a:gd name="T78" fmla="*/ 32 w 341"/>
                  <a:gd name="T79" fmla="*/ 258 h 523"/>
                  <a:gd name="T80" fmla="*/ 43 w 341"/>
                  <a:gd name="T81" fmla="*/ 247 h 523"/>
                  <a:gd name="T82" fmla="*/ 298 w 341"/>
                  <a:gd name="T83" fmla="*/ 247 h 523"/>
                  <a:gd name="T84" fmla="*/ 308 w 341"/>
                  <a:gd name="T85" fmla="*/ 258 h 523"/>
                  <a:gd name="T86" fmla="*/ 298 w 341"/>
                  <a:gd name="T87" fmla="*/ 268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41" h="523">
                    <a:moveTo>
                      <a:pt x="298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20"/>
                      <a:pt x="0" y="43"/>
                    </a:cubicBezTo>
                    <a:cubicBezTo>
                      <a:pt x="0" y="480"/>
                      <a:pt x="0" y="480"/>
                      <a:pt x="0" y="480"/>
                    </a:cubicBezTo>
                    <a:cubicBezTo>
                      <a:pt x="0" y="504"/>
                      <a:pt x="19" y="523"/>
                      <a:pt x="42" y="523"/>
                    </a:cubicBezTo>
                    <a:cubicBezTo>
                      <a:pt x="298" y="523"/>
                      <a:pt x="298" y="523"/>
                      <a:pt x="298" y="523"/>
                    </a:cubicBezTo>
                    <a:cubicBezTo>
                      <a:pt x="322" y="523"/>
                      <a:pt x="341" y="504"/>
                      <a:pt x="341" y="480"/>
                    </a:cubicBezTo>
                    <a:cubicBezTo>
                      <a:pt x="341" y="43"/>
                      <a:pt x="341" y="43"/>
                      <a:pt x="341" y="43"/>
                    </a:cubicBezTo>
                    <a:cubicBezTo>
                      <a:pt x="341" y="20"/>
                      <a:pt x="322" y="0"/>
                      <a:pt x="298" y="0"/>
                    </a:cubicBezTo>
                    <a:close/>
                    <a:moveTo>
                      <a:pt x="255" y="73"/>
                    </a:moveTo>
                    <a:cubicBezTo>
                      <a:pt x="255" y="60"/>
                      <a:pt x="266" y="50"/>
                      <a:pt x="278" y="50"/>
                    </a:cubicBezTo>
                    <a:cubicBezTo>
                      <a:pt x="291" y="50"/>
                      <a:pt x="301" y="60"/>
                      <a:pt x="301" y="73"/>
                    </a:cubicBezTo>
                    <a:cubicBezTo>
                      <a:pt x="301" y="137"/>
                      <a:pt x="301" y="137"/>
                      <a:pt x="301" y="137"/>
                    </a:cubicBezTo>
                    <a:cubicBezTo>
                      <a:pt x="301" y="149"/>
                      <a:pt x="291" y="160"/>
                      <a:pt x="278" y="160"/>
                    </a:cubicBezTo>
                    <a:cubicBezTo>
                      <a:pt x="266" y="160"/>
                      <a:pt x="255" y="149"/>
                      <a:pt x="255" y="137"/>
                    </a:cubicBezTo>
                    <a:lnTo>
                      <a:pt x="255" y="73"/>
                    </a:lnTo>
                    <a:close/>
                    <a:moveTo>
                      <a:pt x="298" y="461"/>
                    </a:moveTo>
                    <a:cubicBezTo>
                      <a:pt x="43" y="461"/>
                      <a:pt x="43" y="461"/>
                      <a:pt x="43" y="461"/>
                    </a:cubicBezTo>
                    <a:cubicBezTo>
                      <a:pt x="37" y="461"/>
                      <a:pt x="32" y="456"/>
                      <a:pt x="32" y="450"/>
                    </a:cubicBezTo>
                    <a:cubicBezTo>
                      <a:pt x="32" y="444"/>
                      <a:pt x="37" y="439"/>
                      <a:pt x="43" y="439"/>
                    </a:cubicBezTo>
                    <a:cubicBezTo>
                      <a:pt x="298" y="439"/>
                      <a:pt x="298" y="439"/>
                      <a:pt x="298" y="439"/>
                    </a:cubicBezTo>
                    <a:cubicBezTo>
                      <a:pt x="304" y="439"/>
                      <a:pt x="308" y="444"/>
                      <a:pt x="308" y="450"/>
                    </a:cubicBezTo>
                    <a:cubicBezTo>
                      <a:pt x="308" y="456"/>
                      <a:pt x="304" y="461"/>
                      <a:pt x="298" y="461"/>
                    </a:cubicBezTo>
                    <a:close/>
                    <a:moveTo>
                      <a:pt x="298" y="397"/>
                    </a:moveTo>
                    <a:cubicBezTo>
                      <a:pt x="43" y="397"/>
                      <a:pt x="43" y="397"/>
                      <a:pt x="43" y="397"/>
                    </a:cubicBezTo>
                    <a:cubicBezTo>
                      <a:pt x="37" y="397"/>
                      <a:pt x="32" y="392"/>
                      <a:pt x="32" y="386"/>
                    </a:cubicBezTo>
                    <a:cubicBezTo>
                      <a:pt x="32" y="380"/>
                      <a:pt x="37" y="375"/>
                      <a:pt x="43" y="375"/>
                    </a:cubicBezTo>
                    <a:cubicBezTo>
                      <a:pt x="298" y="375"/>
                      <a:pt x="298" y="375"/>
                      <a:pt x="298" y="375"/>
                    </a:cubicBezTo>
                    <a:cubicBezTo>
                      <a:pt x="304" y="375"/>
                      <a:pt x="308" y="380"/>
                      <a:pt x="308" y="386"/>
                    </a:cubicBezTo>
                    <a:cubicBezTo>
                      <a:pt x="308" y="392"/>
                      <a:pt x="304" y="397"/>
                      <a:pt x="298" y="397"/>
                    </a:cubicBezTo>
                    <a:close/>
                    <a:moveTo>
                      <a:pt x="298" y="332"/>
                    </a:moveTo>
                    <a:cubicBezTo>
                      <a:pt x="43" y="332"/>
                      <a:pt x="43" y="332"/>
                      <a:pt x="43" y="332"/>
                    </a:cubicBezTo>
                    <a:cubicBezTo>
                      <a:pt x="37" y="332"/>
                      <a:pt x="32" y="328"/>
                      <a:pt x="32" y="322"/>
                    </a:cubicBezTo>
                    <a:cubicBezTo>
                      <a:pt x="32" y="316"/>
                      <a:pt x="37" y="311"/>
                      <a:pt x="43" y="311"/>
                    </a:cubicBezTo>
                    <a:cubicBezTo>
                      <a:pt x="298" y="311"/>
                      <a:pt x="298" y="311"/>
                      <a:pt x="298" y="311"/>
                    </a:cubicBezTo>
                    <a:cubicBezTo>
                      <a:pt x="304" y="311"/>
                      <a:pt x="308" y="316"/>
                      <a:pt x="308" y="322"/>
                    </a:cubicBezTo>
                    <a:cubicBezTo>
                      <a:pt x="308" y="328"/>
                      <a:pt x="304" y="332"/>
                      <a:pt x="298" y="332"/>
                    </a:cubicBezTo>
                    <a:close/>
                    <a:moveTo>
                      <a:pt x="298" y="268"/>
                    </a:moveTo>
                    <a:cubicBezTo>
                      <a:pt x="43" y="268"/>
                      <a:pt x="43" y="268"/>
                      <a:pt x="43" y="268"/>
                    </a:cubicBezTo>
                    <a:cubicBezTo>
                      <a:pt x="37" y="268"/>
                      <a:pt x="32" y="263"/>
                      <a:pt x="32" y="258"/>
                    </a:cubicBezTo>
                    <a:cubicBezTo>
                      <a:pt x="32" y="252"/>
                      <a:pt x="37" y="247"/>
                      <a:pt x="43" y="247"/>
                    </a:cubicBezTo>
                    <a:cubicBezTo>
                      <a:pt x="298" y="247"/>
                      <a:pt x="298" y="247"/>
                      <a:pt x="298" y="247"/>
                    </a:cubicBezTo>
                    <a:cubicBezTo>
                      <a:pt x="304" y="247"/>
                      <a:pt x="308" y="252"/>
                      <a:pt x="308" y="258"/>
                    </a:cubicBezTo>
                    <a:cubicBezTo>
                      <a:pt x="308" y="263"/>
                      <a:pt x="304" y="268"/>
                      <a:pt x="298" y="268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D4F53"/>
                  </a:solidFill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052792" y="1545702"/>
                <a:ext cx="1474718" cy="430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b="1" dirty="0">
                    <a:solidFill>
                      <a:srgbClr val="4D4F53"/>
                    </a:solidFill>
                    <a:latin typeface="Franklin Gothic Book"/>
                    <a:cs typeface="Franklin Gothic Book"/>
                  </a:rPr>
                  <a:t>Active Directory</a:t>
                </a:r>
              </a:p>
            </p:txBody>
          </p:sp>
        </p:grpSp>
        <p:cxnSp>
          <p:nvCxnSpPr>
            <p:cNvPr id="87" name="Straight Arrow Connector 86"/>
            <p:cNvCxnSpPr/>
            <p:nvPr/>
          </p:nvCxnSpPr>
          <p:spPr>
            <a:xfrm>
              <a:off x="9726748" y="5204205"/>
              <a:ext cx="1235235" cy="562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Gerader Verbinder 10"/>
          <p:cNvCxnSpPr/>
          <p:nvPr/>
        </p:nvCxnSpPr>
        <p:spPr>
          <a:xfrm flipH="1">
            <a:off x="6883556" y="2053635"/>
            <a:ext cx="4305300" cy="0"/>
          </a:xfrm>
          <a:prstGeom prst="line">
            <a:avLst/>
          </a:prstGeom>
          <a:ln w="25400">
            <a:solidFill>
              <a:srgbClr val="09509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new_platforms"/>
          <p:cNvPicPr>
            <a:picLocks noChangeAspect="1" noChangeArrowheads="1"/>
          </p:cNvPicPr>
          <p:nvPr/>
        </p:nvPicPr>
        <p:blipFill>
          <a:blip r:embed="rId6" cstate="print"/>
          <a:srcRect t="55692" b="20441"/>
          <a:stretch>
            <a:fillRect/>
          </a:stretch>
        </p:blipFill>
        <p:spPr bwMode="auto">
          <a:xfrm>
            <a:off x="8323604" y="2992711"/>
            <a:ext cx="625895" cy="396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0" name="Straight Arrow Connector 59"/>
          <p:cNvCxnSpPr/>
          <p:nvPr/>
        </p:nvCxnSpPr>
        <p:spPr>
          <a:xfrm>
            <a:off x="8965924" y="2517996"/>
            <a:ext cx="870425" cy="31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123980" y="2973143"/>
            <a:ext cx="449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4D4F53"/>
                </a:solidFill>
              </a:rPr>
              <a:t>(4b)</a:t>
            </a:r>
          </a:p>
        </p:txBody>
      </p:sp>
    </p:spTree>
    <p:extLst>
      <p:ext uri="{BB962C8B-B14F-4D97-AF65-F5344CB8AC3E}">
        <p14:creationId xmlns:p14="http://schemas.microsoft.com/office/powerpoint/2010/main" val="6565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11544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A35D-EE80-FB4E-B5DC-605D0074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61152B-E92D-7D4C-9CD1-88004C64CA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861F0-944A-5F46-A2FA-B9B7A857AC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6EA354-3E04-A04E-B440-F883DF5369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Succeeding with application security</a:t>
            </a:r>
          </a:p>
          <a:p>
            <a:pPr lvl="1"/>
            <a:r>
              <a:rPr lang="en-US" sz="2000" dirty="0">
                <a:hlinkClick r:id="rId2"/>
              </a:rPr>
              <a:t>https://support.f5.com/csp/article/K07359270</a:t>
            </a:r>
            <a:endParaRPr lang="en-US" sz="2000" dirty="0"/>
          </a:p>
          <a:p>
            <a:pPr lvl="1"/>
            <a:r>
              <a:rPr lang="en-US" sz="3200" b="1" dirty="0">
                <a:solidFill>
                  <a:schemeClr val="tx1"/>
                </a:solidFill>
              </a:rPr>
              <a:t>OWASP Top 10 2017</a:t>
            </a:r>
          </a:p>
          <a:p>
            <a:pPr lvl="2"/>
            <a:r>
              <a:rPr lang="en-US" dirty="0">
                <a:hlinkClick r:id="rId3"/>
              </a:rPr>
              <a:t>https://devcentral.f5.com/articles/big-ip-asm-and-the-owasp-top-10-2017-28911</a:t>
            </a:r>
            <a:endParaRPr lang="en-US" dirty="0"/>
          </a:p>
          <a:p>
            <a:pPr lvl="2"/>
            <a:r>
              <a:rPr lang="en-US" sz="3200" b="1" dirty="0">
                <a:solidFill>
                  <a:schemeClr val="tx1"/>
                </a:solidFill>
              </a:rPr>
              <a:t>ASM Operations Guide</a:t>
            </a:r>
          </a:p>
          <a:p>
            <a:pPr lvl="2"/>
            <a:r>
              <a:rPr lang="en-US" dirty="0">
                <a:hlinkClick r:id="rId4"/>
              </a:rPr>
              <a:t>https://support.f5.com/kb/en-us/products/big-ip_asm/manuals/product/f5-asm-operations-guide.html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6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2538-8630-924B-979D-F4A9C739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</p:spPr>
        <p:txBody>
          <a:bodyPr/>
          <a:lstStyle/>
          <a:p>
            <a:r>
              <a:rPr lang="en-US" dirty="0"/>
              <a:t>Session Enforcement: High Protection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0F1A50-CF6D-0F4A-B7D6-6C1C35516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FB94-2F87-064F-BF90-321D8AD1DA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84841-940D-4F4D-A1E9-33E695CD0F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Allowed URL list</a:t>
            </a:r>
          </a:p>
          <a:p>
            <a:r>
              <a:rPr lang="en-US" dirty="0"/>
              <a:t>User session tracking</a:t>
            </a:r>
          </a:p>
          <a:p>
            <a:r>
              <a:rPr lang="en-US" dirty="0"/>
              <a:t>Session hijacking protection</a:t>
            </a:r>
          </a:p>
          <a:p>
            <a:r>
              <a:rPr lang="en-US" dirty="0"/>
              <a:t>Brute force attack protection</a:t>
            </a:r>
          </a:p>
          <a:p>
            <a:r>
              <a:rPr lang="en-US" dirty="0"/>
              <a:t>Blocking mode override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6684F62-6209-564F-9D29-1070910FDF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066800"/>
            <a:ext cx="12192000" cy="762000"/>
          </a:xfrm>
        </p:spPr>
        <p:txBody>
          <a:bodyPr/>
          <a:lstStyle/>
          <a:p>
            <a:r>
              <a:rPr lang="en-US" sz="2800" dirty="0"/>
              <a:t>Goal: Additional security, session enforcement</a:t>
            </a:r>
          </a:p>
        </p:txBody>
      </p:sp>
    </p:spTree>
    <p:extLst>
      <p:ext uri="{BB962C8B-B14F-4D97-AF65-F5344CB8AC3E}">
        <p14:creationId xmlns:p14="http://schemas.microsoft.com/office/powerpoint/2010/main" val="162728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0662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24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77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Allowed URL list -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9DB4C9-6D2C-7D4C-BFCD-A4B2BCB459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Allows for the creation a whitelist of URL that should be accessed</a:t>
            </a:r>
          </a:p>
          <a:p>
            <a:r>
              <a:rPr lang="en-US" dirty="0"/>
              <a:t>Can either be explicit or wildcard</a:t>
            </a:r>
          </a:p>
        </p:txBody>
      </p:sp>
    </p:spTree>
    <p:extLst>
      <p:ext uri="{BB962C8B-B14F-4D97-AF65-F5344CB8AC3E}">
        <p14:creationId xmlns:p14="http://schemas.microsoft.com/office/powerpoint/2010/main" val="112053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</p:spPr>
        <p:txBody>
          <a:bodyPr/>
          <a:lstStyle/>
          <a:p>
            <a:r>
              <a:rPr lang="en-US" dirty="0"/>
              <a:t>Allowed URL list – Recommended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82DA7-2782-EF41-83F8-7B505F6AD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Provide ASM with whitelist or use learning</a:t>
            </a:r>
          </a:p>
          <a:p>
            <a:r>
              <a:rPr lang="en-US" dirty="0"/>
              <a:t>Wildcard (*) must be removed from the URL list</a:t>
            </a:r>
          </a:p>
          <a:p>
            <a:r>
              <a:rPr lang="en-US" dirty="0"/>
              <a:t>Use transparent enforcement for a period to validate the URL list</a:t>
            </a:r>
          </a:p>
          <a:p>
            <a:r>
              <a:rPr lang="en-US" dirty="0"/>
              <a:t>Or put in blocking and disable the blocking or illegal URLs</a:t>
            </a:r>
          </a:p>
          <a:p>
            <a:r>
              <a:rPr lang="en-US" dirty="0"/>
              <a:t>For significant updates, transition back to Transparent</a:t>
            </a:r>
          </a:p>
          <a:p>
            <a:r>
              <a:rPr lang="en-US" dirty="0">
                <a:hlinkClick r:id="rId2"/>
              </a:rPr>
              <a:t>https://support.f5.com/csp/article/K29418033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</p:spPr>
        <p:txBody>
          <a:bodyPr/>
          <a:lstStyle/>
          <a:p>
            <a:r>
              <a:rPr lang="en-US" dirty="0"/>
              <a:t>User session tracking -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9DB4C9-6D2C-7D4C-BFCD-A4B2BCB459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Allows for a session to be tracked over a stateless application or tracking an application and additional enforcement for a session based application</a:t>
            </a:r>
          </a:p>
          <a:p>
            <a:r>
              <a:rPr lang="en-US" dirty="0"/>
              <a:t>Allows for login page protection</a:t>
            </a:r>
          </a:p>
          <a:p>
            <a:r>
              <a:rPr lang="en-US" dirty="0"/>
              <a:t>Brute Force Protection</a:t>
            </a:r>
          </a:p>
        </p:txBody>
      </p:sp>
    </p:spTree>
    <p:extLst>
      <p:ext uri="{BB962C8B-B14F-4D97-AF65-F5344CB8AC3E}">
        <p14:creationId xmlns:p14="http://schemas.microsoft.com/office/powerpoint/2010/main" val="34519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421928"/>
          </a:xfrm>
        </p:spPr>
        <p:txBody>
          <a:bodyPr/>
          <a:lstStyle/>
          <a:p>
            <a:r>
              <a:rPr lang="en-US" dirty="0"/>
              <a:t>User session tracking</a:t>
            </a:r>
            <a:br>
              <a:rPr lang="en-US" dirty="0"/>
            </a:br>
            <a:r>
              <a:rPr lang="en-US" dirty="0"/>
              <a:t> – Recommended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82DA7-2782-EF41-83F8-7B505F6AD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Add login pages to security policy which automatically creates a association between the username used and logs</a:t>
            </a:r>
          </a:p>
          <a:p>
            <a:r>
              <a:rPr lang="en-US" dirty="0"/>
              <a:t>Brute Force Protection should be considered</a:t>
            </a:r>
          </a:p>
          <a:p>
            <a:r>
              <a:rPr lang="en-US" dirty="0">
                <a:hlinkClick r:id="rId2"/>
              </a:rPr>
              <a:t>https://support.f5.com/csp/article/K02212345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65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421928"/>
          </a:xfrm>
        </p:spPr>
        <p:txBody>
          <a:bodyPr/>
          <a:lstStyle/>
          <a:p>
            <a:r>
              <a:rPr lang="en-US" dirty="0"/>
              <a:t>Session hijacking protection</a:t>
            </a:r>
            <a:br>
              <a:rPr lang="en-US" dirty="0"/>
            </a:br>
            <a:r>
              <a:rPr lang="en-US" dirty="0"/>
              <a:t> -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9DB4C9-6D2C-7D4C-BFCD-A4B2BCB459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Sessions are typically hijacked by obtaining the value of a legitimate session</a:t>
            </a:r>
          </a:p>
          <a:p>
            <a:r>
              <a:rPr lang="en-US" dirty="0"/>
              <a:t>ASM uses browser fingerprinting, </a:t>
            </a:r>
          </a:p>
          <a:p>
            <a:r>
              <a:rPr lang="en-US" dirty="0"/>
              <a:t>This allows ASM </a:t>
            </a:r>
            <a:r>
              <a:rPr lang="en-US" dirty="0" err="1"/>
              <a:t>ito</a:t>
            </a:r>
            <a:r>
              <a:rPr lang="en-US" dirty="0"/>
              <a:t> create a unique device ID to track the user session</a:t>
            </a:r>
          </a:p>
          <a:p>
            <a:r>
              <a:rPr lang="en-US" dirty="0"/>
              <a:t>If suspicious activity occurs such as a change in source IP, ASM can validate against the device ID</a:t>
            </a:r>
          </a:p>
        </p:txBody>
      </p:sp>
    </p:spTree>
    <p:extLst>
      <p:ext uri="{BB962C8B-B14F-4D97-AF65-F5344CB8AC3E}">
        <p14:creationId xmlns:p14="http://schemas.microsoft.com/office/powerpoint/2010/main" val="5890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5-Corporate-Template-2017_(Dark)">
  <a:themeElements>
    <a:clrScheme name="Custom 3">
      <a:dk1>
        <a:srgbClr val="4D4F53"/>
      </a:dk1>
      <a:lt1>
        <a:srgbClr val="FFFFFF"/>
      </a:lt1>
      <a:dk2>
        <a:srgbClr val="000000"/>
      </a:dk2>
      <a:lt2>
        <a:srgbClr val="F4F4F4"/>
      </a:lt2>
      <a:accent1>
        <a:srgbClr val="0194D2"/>
      </a:accent1>
      <a:accent2>
        <a:srgbClr val="F7901E"/>
      </a:accent2>
      <a:accent3>
        <a:srgbClr val="855FA8"/>
      </a:accent3>
      <a:accent4>
        <a:srgbClr val="004892"/>
      </a:accent4>
      <a:accent5>
        <a:srgbClr val="D60000"/>
      </a:accent5>
      <a:accent6>
        <a:srgbClr val="A0BF37"/>
      </a:accent6>
      <a:hlink>
        <a:srgbClr val="D60000"/>
      </a:hlink>
      <a:folHlink>
        <a:srgbClr val="C0C0C0"/>
      </a:folHlink>
    </a:clrScheme>
    <a:fontScheme name="F5 2016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155448" tIns="155448" rIns="155448" bIns="155448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6F084A2-212F-6147-B693-818B44824E3B}" vid="{241E80BD-CC62-1746-9965-9658D3F42D53}"/>
    </a:ext>
  </a:extLst>
</a:theme>
</file>

<file path=ppt/theme/theme2.xml><?xml version="1.0" encoding="utf-8"?>
<a:theme xmlns:a="http://schemas.openxmlformats.org/drawingml/2006/main" name="F5-Corporate-Template-2017_(Light)">
  <a:themeElements>
    <a:clrScheme name="Custom 3">
      <a:dk1>
        <a:srgbClr val="4D4F53"/>
      </a:dk1>
      <a:lt1>
        <a:srgbClr val="FFFFFF"/>
      </a:lt1>
      <a:dk2>
        <a:srgbClr val="000000"/>
      </a:dk2>
      <a:lt2>
        <a:srgbClr val="F4F4F4"/>
      </a:lt2>
      <a:accent1>
        <a:srgbClr val="0194D2"/>
      </a:accent1>
      <a:accent2>
        <a:srgbClr val="F7901E"/>
      </a:accent2>
      <a:accent3>
        <a:srgbClr val="855FA8"/>
      </a:accent3>
      <a:accent4>
        <a:srgbClr val="004892"/>
      </a:accent4>
      <a:accent5>
        <a:srgbClr val="D60000"/>
      </a:accent5>
      <a:accent6>
        <a:srgbClr val="A0BF37"/>
      </a:accent6>
      <a:hlink>
        <a:srgbClr val="D60000"/>
      </a:hlink>
      <a:folHlink>
        <a:srgbClr val="C0C0C0"/>
      </a:folHlink>
    </a:clrScheme>
    <a:fontScheme name="F5 2016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155448" tIns="155448" rIns="155448" bIns="155448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6F084A2-212F-6147-B693-818B44824E3B}" vid="{076869B1-2D88-4F4C-9C4D-865ED522A76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10E4AFB6F004FAF98BD1CB62ADE85" ma:contentTypeVersion="11" ma:contentTypeDescription="Create a new document." ma:contentTypeScope="" ma:versionID="3e9281087aa2e12fcfb563ecc37cb209">
  <xsd:schema xmlns:xsd="http://www.w3.org/2001/XMLSchema" xmlns:xs="http://www.w3.org/2001/XMLSchema" xmlns:p="http://schemas.microsoft.com/office/2006/metadata/properties" xmlns:ns1="http://schemas.microsoft.com/sharepoint/v3" xmlns:ns2="e7cdeead-6725-48ab-8f7c-6d5489ea45f4" xmlns:ns3="c65e7935-94d7-431d-93b7-e7a00754d5fc" xmlns:ns4="4e8c7ecd-5484-4971-83a8-99300881b35d" targetNamespace="http://schemas.microsoft.com/office/2006/metadata/properties" ma:root="true" ma:fieldsID="e91c6e94c6be211a487a4a819be3690f" ns1:_="" ns2:_="" ns3:_="" ns4:_="">
    <xsd:import namespace="http://schemas.microsoft.com/sharepoint/v3"/>
    <xsd:import namespace="e7cdeead-6725-48ab-8f7c-6d5489ea45f4"/>
    <xsd:import namespace="c65e7935-94d7-431d-93b7-e7a00754d5fc"/>
    <xsd:import namespace="4e8c7ecd-5484-4971-83a8-99300881b35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tenu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deead-6725-48ab-8f7c-6d5489ea45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e7935-94d7-431d-93b7-e7a00754d5fc" elementFormDefault="qualified">
    <xsd:import namespace="http://schemas.microsoft.com/office/2006/documentManagement/types"/>
    <xsd:import namespace="http://schemas.microsoft.com/office/infopath/2007/PartnerControls"/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8c7ecd-5484-4971-83a8-99300881b3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tenu" ma:index="18" nillable="true" ma:displayName="!" ma:internalName="tenu">
      <xsd:simpleType>
        <xsd:restriction base="dms:Text"/>
      </xsd:simpleType>
    </xsd:element>
    <xsd:element name="MediaServiceOCR" ma:index="1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7cdeead-6725-48ab-8f7c-6d5489ea45f4">
      <UserInfo>
        <DisplayName>Gary O'SULLIVAN</DisplayName>
        <AccountId>3922</AccountId>
        <AccountType/>
      </UserInfo>
      <UserInfo>
        <DisplayName>Ian Parbery</DisplayName>
        <AccountId>1358</AccountId>
        <AccountType/>
      </UserInfo>
      <UserInfo>
        <DisplayName>Jacque Allison</DisplayName>
        <AccountId>325</AccountId>
        <AccountType/>
      </UserInfo>
      <UserInfo>
        <DisplayName>Erin Oettle</DisplayName>
        <AccountId>868</AccountId>
        <AccountType/>
      </UserInfo>
      <UserInfo>
        <DisplayName>Ankita Bhalla</DisplayName>
        <AccountId>1926</AccountId>
        <AccountType/>
      </UserInfo>
      <UserInfo>
        <DisplayName>Greg Gordon</DisplayName>
        <AccountId>1219</AccountId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  <tenu xmlns="4e8c7ecd-5484-4971-83a8-99300881b35d" xsi:nil="true"/>
  </documentManagement>
</p:properties>
</file>

<file path=customXml/itemProps1.xml><?xml version="1.0" encoding="utf-8"?>
<ds:datastoreItem xmlns:ds="http://schemas.openxmlformats.org/officeDocument/2006/customXml" ds:itemID="{74FD6A3E-5099-43CE-B956-A6C25890FA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7cdeead-6725-48ab-8f7c-6d5489ea45f4"/>
    <ds:schemaRef ds:uri="c65e7935-94d7-431d-93b7-e7a00754d5fc"/>
    <ds:schemaRef ds:uri="4e8c7ecd-5484-4971-83a8-99300881b3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189F46-3369-4E4C-B089-6774965863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0CEE42-20A9-420E-BAF3-8D9A64E02D76}">
  <ds:schemaRefs>
    <ds:schemaRef ds:uri="c65e7935-94d7-431d-93b7-e7a00754d5fc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e7cdeead-6725-48ab-8f7c-6d5489ea45f4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4e8c7ecd-5484-4971-83a8-99300881b35d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F5-Corporate-Template-2017_(Dark)</Template>
  <TotalTime>3154</TotalTime>
  <Words>1578</Words>
  <Application>Microsoft Macintosh PowerPoint</Application>
  <PresentationFormat>Widescreen</PresentationFormat>
  <Paragraphs>264</Paragraphs>
  <Slides>42</Slides>
  <Notes>8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Franklin Gothic Book</vt:lpstr>
      <vt:lpstr>Wingdings</vt:lpstr>
      <vt:lpstr>F5-Corporate-Template-2017_(Dark)</vt:lpstr>
      <vt:lpstr>F5-Corporate-Template-2017_(Light)</vt:lpstr>
      <vt:lpstr>PowerPoint Presentation</vt:lpstr>
      <vt:lpstr>High and Maximum WAF Security</vt:lpstr>
      <vt:lpstr>HIGH Protection</vt:lpstr>
      <vt:lpstr>Session Enforcement: High Protection</vt:lpstr>
      <vt:lpstr>Allowed URL list - Overview</vt:lpstr>
      <vt:lpstr>Allowed URL list – Recommended Practices</vt:lpstr>
      <vt:lpstr>User session tracking - Overview</vt:lpstr>
      <vt:lpstr>User session tracking  – Recommended Practices</vt:lpstr>
      <vt:lpstr>Session hijacking protection  - Overview</vt:lpstr>
      <vt:lpstr>Session hijacking protection  – Recommended Practices</vt:lpstr>
      <vt:lpstr>Brute force attack protection  - Overview</vt:lpstr>
      <vt:lpstr>Brute force attack protection – Recommended Practices</vt:lpstr>
      <vt:lpstr>Blocking mode override  - Overview</vt:lpstr>
      <vt:lpstr>Blocking mode override – Recommended Practices</vt:lpstr>
      <vt:lpstr>Maximum Protection</vt:lpstr>
      <vt:lpstr>TIGHTENING SECURITY: Maximum Protection</vt:lpstr>
      <vt:lpstr>Data Guard - Overview</vt:lpstr>
      <vt:lpstr>Data Guard - GUI</vt:lpstr>
      <vt:lpstr>Data Guard – Recommended Practices</vt:lpstr>
      <vt:lpstr>DAST - Overview</vt:lpstr>
      <vt:lpstr>DAST - GUI</vt:lpstr>
      <vt:lpstr>DAST – Recommended Practices</vt:lpstr>
      <vt:lpstr>Protection from parameter exploits – whitelisting - Overview </vt:lpstr>
      <vt:lpstr>Protection from parameter exploits – whitelisting – Recommended Practices </vt:lpstr>
      <vt:lpstr>Allowed HTTP request methods - Overview </vt:lpstr>
      <vt:lpstr>Allowed HTTP request methods– Recommended Practices </vt:lpstr>
      <vt:lpstr>API Security</vt:lpstr>
      <vt:lpstr>Securing API with ASM</vt:lpstr>
      <vt:lpstr>Learn API URL</vt:lpstr>
      <vt:lpstr>LIMIT REST COMMANDS/HTTP METHODS PER URL</vt:lpstr>
      <vt:lpstr>Learn JSON Parameters/Keys</vt:lpstr>
      <vt:lpstr>Control JSON Input/Values</vt:lpstr>
      <vt:lpstr>JSON Profiles Per URL</vt:lpstr>
      <vt:lpstr>Identity</vt:lpstr>
      <vt:lpstr>Brute force login protection</vt:lpstr>
      <vt:lpstr>Enforce stronger/additional authentication methods with APM</vt:lpstr>
      <vt:lpstr>Use Case OAuth for API Authorization</vt:lpstr>
      <vt:lpstr>References</vt:lpstr>
      <vt:lpstr>References</vt:lpstr>
      <vt:lpstr>Thank You</vt:lpstr>
      <vt:lpstr>PowerPoint Presentation</vt:lpstr>
      <vt:lpstr>PowerPoint Presentation</vt:lpstr>
    </vt:vector>
  </TitlesOfParts>
  <Manager>&lt;Speech writer name goes here&gt;</Manager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 Placeholder</dc:title>
  <dc:subject>F5 Networks</dc:subject>
  <dc:creator>Matt Mooseles</dc:creator>
  <cp:lastModifiedBy>Ryan Johnson</cp:lastModifiedBy>
  <cp:revision>104</cp:revision>
  <cp:lastPrinted>2016-08-10T19:03:55Z</cp:lastPrinted>
  <dcterms:created xsi:type="dcterms:W3CDTF">2018-03-27T19:55:29Z</dcterms:created>
  <dcterms:modified xsi:type="dcterms:W3CDTF">2018-08-11T00:06:21Z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0x01010085D10E4AFB6F004FAF98BD1CB62ADE85</vt:lpwstr>
  </property>
</Properties>
</file>